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2"/>
  </p:notesMasterIdLst>
  <p:sldIdLst>
    <p:sldId id="256" r:id="rId2"/>
    <p:sldId id="330" r:id="rId3"/>
    <p:sldId id="257" r:id="rId4"/>
    <p:sldId id="258" r:id="rId5"/>
    <p:sldId id="393" r:id="rId6"/>
    <p:sldId id="394" r:id="rId7"/>
    <p:sldId id="262" r:id="rId8"/>
    <p:sldId id="259" r:id="rId9"/>
    <p:sldId id="263" r:id="rId10"/>
    <p:sldId id="264" r:id="rId11"/>
    <p:sldId id="265" r:id="rId12"/>
    <p:sldId id="266" r:id="rId13"/>
    <p:sldId id="391" r:id="rId14"/>
    <p:sldId id="267" r:id="rId15"/>
    <p:sldId id="390" r:id="rId16"/>
    <p:sldId id="392" r:id="rId17"/>
    <p:sldId id="268" r:id="rId18"/>
    <p:sldId id="269" r:id="rId19"/>
    <p:sldId id="270" r:id="rId20"/>
    <p:sldId id="331" r:id="rId21"/>
    <p:sldId id="332" r:id="rId22"/>
    <p:sldId id="272" r:id="rId23"/>
    <p:sldId id="333" r:id="rId24"/>
    <p:sldId id="273" r:id="rId25"/>
    <p:sldId id="335" r:id="rId26"/>
    <p:sldId id="334" r:id="rId27"/>
    <p:sldId id="337" r:id="rId28"/>
    <p:sldId id="336" r:id="rId29"/>
    <p:sldId id="274" r:id="rId30"/>
    <p:sldId id="271" r:id="rId31"/>
    <p:sldId id="277" r:id="rId32"/>
    <p:sldId id="278" r:id="rId33"/>
    <p:sldId id="279" r:id="rId34"/>
    <p:sldId id="280" r:id="rId35"/>
    <p:sldId id="281" r:id="rId36"/>
    <p:sldId id="276" r:id="rId37"/>
    <p:sldId id="338" r:id="rId38"/>
    <p:sldId id="282" r:id="rId39"/>
    <p:sldId id="283" r:id="rId40"/>
    <p:sldId id="284" r:id="rId41"/>
    <p:sldId id="286" r:id="rId42"/>
    <p:sldId id="287" r:id="rId43"/>
    <p:sldId id="289" r:id="rId44"/>
    <p:sldId id="340" r:id="rId45"/>
    <p:sldId id="290" r:id="rId46"/>
    <p:sldId id="291" r:id="rId47"/>
    <p:sldId id="342" r:id="rId48"/>
    <p:sldId id="343" r:id="rId49"/>
    <p:sldId id="344" r:id="rId50"/>
    <p:sldId id="345" r:id="rId51"/>
    <p:sldId id="346" r:id="rId52"/>
    <p:sldId id="347" r:id="rId53"/>
    <p:sldId id="348" r:id="rId54"/>
    <p:sldId id="349" r:id="rId55"/>
    <p:sldId id="350" r:id="rId56"/>
    <p:sldId id="351" r:id="rId57"/>
    <p:sldId id="297" r:id="rId58"/>
    <p:sldId id="298" r:id="rId59"/>
    <p:sldId id="356" r:id="rId60"/>
    <p:sldId id="357" r:id="rId61"/>
    <p:sldId id="365" r:id="rId62"/>
    <p:sldId id="371" r:id="rId63"/>
    <p:sldId id="372" r:id="rId64"/>
    <p:sldId id="373" r:id="rId65"/>
    <p:sldId id="374" r:id="rId66"/>
    <p:sldId id="366" r:id="rId67"/>
    <p:sldId id="368" r:id="rId68"/>
    <p:sldId id="369" r:id="rId69"/>
    <p:sldId id="370" r:id="rId70"/>
    <p:sldId id="375" r:id="rId71"/>
    <p:sldId id="299" r:id="rId72"/>
    <p:sldId id="376" r:id="rId73"/>
    <p:sldId id="358" r:id="rId74"/>
    <p:sldId id="359" r:id="rId75"/>
    <p:sldId id="360" r:id="rId76"/>
    <p:sldId id="361" r:id="rId77"/>
    <p:sldId id="377" r:id="rId78"/>
    <p:sldId id="378" r:id="rId79"/>
    <p:sldId id="379" r:id="rId80"/>
    <p:sldId id="380" r:id="rId81"/>
    <p:sldId id="381" r:id="rId82"/>
    <p:sldId id="382" r:id="rId83"/>
    <p:sldId id="260" r:id="rId84"/>
    <p:sldId id="383" r:id="rId85"/>
    <p:sldId id="300" r:id="rId86"/>
    <p:sldId id="301" r:id="rId87"/>
    <p:sldId id="302" r:id="rId88"/>
    <p:sldId id="384" r:id="rId89"/>
    <p:sldId id="385" r:id="rId90"/>
    <p:sldId id="386" r:id="rId91"/>
    <p:sldId id="303" r:id="rId92"/>
    <p:sldId id="305" r:id="rId93"/>
    <p:sldId id="304" r:id="rId94"/>
    <p:sldId id="306" r:id="rId95"/>
    <p:sldId id="307" r:id="rId96"/>
    <p:sldId id="310" r:id="rId97"/>
    <p:sldId id="309" r:id="rId98"/>
    <p:sldId id="387" r:id="rId99"/>
    <p:sldId id="308" r:id="rId100"/>
    <p:sldId id="312" r:id="rId101"/>
    <p:sldId id="388" r:id="rId102"/>
    <p:sldId id="389" r:id="rId103"/>
    <p:sldId id="261" r:id="rId104"/>
    <p:sldId id="315" r:id="rId105"/>
    <p:sldId id="313" r:id="rId106"/>
    <p:sldId id="314" r:id="rId107"/>
    <p:sldId id="316" r:id="rId108"/>
    <p:sldId id="317" r:id="rId109"/>
    <p:sldId id="318" r:id="rId110"/>
    <p:sldId id="319" r:id="rId111"/>
    <p:sldId id="320" r:id="rId112"/>
    <p:sldId id="322" r:id="rId113"/>
    <p:sldId id="323" r:id="rId114"/>
    <p:sldId id="324" r:id="rId115"/>
    <p:sldId id="325" r:id="rId116"/>
    <p:sldId id="326" r:id="rId117"/>
    <p:sldId id="327" r:id="rId118"/>
    <p:sldId id="329" r:id="rId119"/>
    <p:sldId id="328" r:id="rId120"/>
    <p:sldId id="395"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H JAR" initials="RJ" lastIdx="4" clrIdx="0">
    <p:extLst>
      <p:ext uri="{19B8F6BF-5375-455C-9EA6-DF929625EA0E}">
        <p15:presenceInfo xmlns:p15="http://schemas.microsoft.com/office/powerpoint/2012/main" userId="86d077b032ff26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49F9"/>
    <a:srgbClr val="03337F"/>
    <a:srgbClr val="4413F9"/>
    <a:srgbClr val="65D7F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71" autoAdjust="0"/>
    <p:restoredTop sz="90237" autoAdjust="0"/>
  </p:normalViewPr>
  <p:slideViewPr>
    <p:cSldViewPr snapToGrid="0">
      <p:cViewPr varScale="1">
        <p:scale>
          <a:sx n="74" d="100"/>
          <a:sy n="74" d="100"/>
        </p:scale>
        <p:origin x="507" y="38"/>
      </p:cViewPr>
      <p:guideLst/>
    </p:cSldViewPr>
  </p:slideViewPr>
  <p:notesTextViewPr>
    <p:cViewPr>
      <p:scale>
        <a:sx n="1" d="1"/>
        <a:sy n="1" d="1"/>
      </p:scale>
      <p:origin x="0" y="0"/>
    </p:cViewPr>
  </p:notesTextViewPr>
  <p:notesViewPr>
    <p:cSldViewPr snapToGrid="0">
      <p:cViewPr varScale="1">
        <p:scale>
          <a:sx n="60" d="100"/>
          <a:sy n="60" d="100"/>
        </p:scale>
        <p:origin x="2366" y="51"/>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21T12:31:54.656" idx="1">
    <p:pos x="10" y="10"/>
    <p:text>دلیل استفاده از پردازنده‌های چندهسته‌ای به جای NPU ها و سخت‌افزار‌های دیگری که عملیات پردازش بسته‌ را می‌توانند تسریع ببخشند
همچنین این که ویژگی‌های FPGA و NPU ها چیست، نیز بررسی شود</p:text>
    <p:extLst>
      <p:ext uri="{C676402C-5697-4E1C-873F-D02D1690AC5C}">
        <p15:threadingInfo xmlns:p15="http://schemas.microsoft.com/office/powerpoint/2012/main" timeZoneBias="-21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0-21T12:33:55.298" idx="2">
    <p:pos x="10" y="10"/>
    <p:text>ماژول‌های مختلف این تصویر با دقت بیشتری بررسی شوند</p:text>
    <p:extLst>
      <p:ext uri="{C676402C-5697-4E1C-873F-D02D1690AC5C}">
        <p15:threadingInfo xmlns:p15="http://schemas.microsoft.com/office/powerpoint/2012/main" timeZoneBias="-21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10-21T12:34:37.762" idx="3">
    <p:pos x="888" y="3245"/>
    <p:text>تفاوت مهم  DPDK با NetMap چیست؟ ( به</p:text>
    <p:extLst>
      <p:ext uri="{C676402C-5697-4E1C-873F-D02D1690AC5C}">
        <p15:threadingInfo xmlns:p15="http://schemas.microsoft.com/office/powerpoint/2012/main" timeZoneBias="-21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10-21T12:40:17.303" idx="4">
    <p:pos x="10" y="10"/>
    <p:text>hugepage ها از همان فضای حافظه برنامه استفاده می‌کنند</p:text>
    <p:extLst>
      <p:ext uri="{C676402C-5697-4E1C-873F-D02D1690AC5C}">
        <p15:threadingInfo xmlns:p15="http://schemas.microsoft.com/office/powerpoint/2012/main" timeZoneBias="-21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1:45.927"/>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19.506"/>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20.44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36.856"/>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37.213"/>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37.591"/>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1:45.927"/>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15.75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19.506"/>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20.44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36.856"/>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15.75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37.213"/>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37.591"/>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19.506"/>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20.445"/>
    </inkml:context>
    <inkml:brush xml:id="br0">
      <inkml:brushProperty name="width" value="0.05" units="cm"/>
      <inkml:brushProperty name="height" value="0.05" units="cm"/>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36.856"/>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37.213"/>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37.591"/>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1:45.927"/>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3T21:12:15.75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9FC28-8917-451A-81C5-CCC1C408DE6E}" type="datetimeFigureOut">
              <a:rPr lang="en-US" smtClean="0"/>
              <a:t>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C2EC0-2C06-4B17-9E6B-F3D34B0F2CDA}" type="slidenum">
              <a:rPr lang="en-US" smtClean="0"/>
              <a:t>‹#›</a:t>
            </a:fld>
            <a:endParaRPr lang="en-US"/>
          </a:p>
        </p:txBody>
      </p:sp>
    </p:spTree>
    <p:extLst>
      <p:ext uri="{BB962C8B-B14F-4D97-AF65-F5344CB8AC3E}">
        <p14:creationId xmlns:p14="http://schemas.microsoft.com/office/powerpoint/2010/main" val="7185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C2EC0-2C06-4B17-9E6B-F3D34B0F2CDA}" type="slidenum">
              <a:rPr lang="en-US" smtClean="0"/>
              <a:t>7</a:t>
            </a:fld>
            <a:endParaRPr lang="en-US"/>
          </a:p>
        </p:txBody>
      </p:sp>
    </p:spTree>
    <p:extLst>
      <p:ext uri="{BB962C8B-B14F-4D97-AF65-F5344CB8AC3E}">
        <p14:creationId xmlns:p14="http://schemas.microsoft.com/office/powerpoint/2010/main" val="2212178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all complete because new modules are added to DPDK evolving</a:t>
            </a:r>
          </a:p>
        </p:txBody>
      </p:sp>
      <p:sp>
        <p:nvSpPr>
          <p:cNvPr id="4" name="Slide Number Placeholder 3"/>
          <p:cNvSpPr>
            <a:spLocks noGrp="1"/>
          </p:cNvSpPr>
          <p:nvPr>
            <p:ph type="sldNum" sz="quarter" idx="5"/>
          </p:nvPr>
        </p:nvSpPr>
        <p:spPr/>
        <p:txBody>
          <a:bodyPr/>
          <a:lstStyle/>
          <a:p>
            <a:fld id="{740C2EC0-2C06-4B17-9E6B-F3D34B0F2CDA}" type="slidenum">
              <a:rPr lang="en-US" smtClean="0"/>
              <a:t>19</a:t>
            </a:fld>
            <a:endParaRPr lang="en-US"/>
          </a:p>
        </p:txBody>
      </p:sp>
    </p:spTree>
    <p:extLst>
      <p:ext uri="{BB962C8B-B14F-4D97-AF65-F5344CB8AC3E}">
        <p14:creationId xmlns:p14="http://schemas.microsoft.com/office/powerpoint/2010/main" val="694389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 launched Xenon Scalable Processor in 2017 which is designed for data-center workload</a:t>
            </a:r>
          </a:p>
        </p:txBody>
      </p:sp>
      <p:sp>
        <p:nvSpPr>
          <p:cNvPr id="4" name="Slide Number Placeholder 3"/>
          <p:cNvSpPr>
            <a:spLocks noGrp="1"/>
          </p:cNvSpPr>
          <p:nvPr>
            <p:ph type="sldNum" sz="quarter" idx="5"/>
          </p:nvPr>
        </p:nvSpPr>
        <p:spPr/>
        <p:txBody>
          <a:bodyPr/>
          <a:lstStyle/>
          <a:p>
            <a:fld id="{740C2EC0-2C06-4B17-9E6B-F3D34B0F2CDA}" type="slidenum">
              <a:rPr lang="en-US" smtClean="0"/>
              <a:t>30</a:t>
            </a:fld>
            <a:endParaRPr lang="en-US"/>
          </a:p>
        </p:txBody>
      </p:sp>
    </p:spTree>
    <p:extLst>
      <p:ext uri="{BB962C8B-B14F-4D97-AF65-F5344CB8AC3E}">
        <p14:creationId xmlns:p14="http://schemas.microsoft.com/office/powerpoint/2010/main" val="415294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C2EC0-2C06-4B17-9E6B-F3D34B0F2CDA}" type="slidenum">
              <a:rPr lang="en-US" smtClean="0"/>
              <a:t>46</a:t>
            </a:fld>
            <a:endParaRPr lang="en-US"/>
          </a:p>
        </p:txBody>
      </p:sp>
    </p:spTree>
    <p:extLst>
      <p:ext uri="{BB962C8B-B14F-4D97-AF65-F5344CB8AC3E}">
        <p14:creationId xmlns:p14="http://schemas.microsoft.com/office/powerpoint/2010/main" val="3687871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Hybrid mode (HIP), the core is by default in busy mode until it surpass the threshold.</a:t>
            </a:r>
          </a:p>
        </p:txBody>
      </p:sp>
      <p:sp>
        <p:nvSpPr>
          <p:cNvPr id="4" name="Slide Number Placeholder 3"/>
          <p:cNvSpPr>
            <a:spLocks noGrp="1"/>
          </p:cNvSpPr>
          <p:nvPr>
            <p:ph type="sldNum" sz="quarter" idx="5"/>
          </p:nvPr>
        </p:nvSpPr>
        <p:spPr/>
        <p:txBody>
          <a:bodyPr/>
          <a:lstStyle/>
          <a:p>
            <a:fld id="{740C2EC0-2C06-4B17-9E6B-F3D34B0F2CDA}" type="slidenum">
              <a:rPr lang="en-US" smtClean="0"/>
              <a:t>66</a:t>
            </a:fld>
            <a:endParaRPr lang="en-US"/>
          </a:p>
        </p:txBody>
      </p:sp>
    </p:spTree>
    <p:extLst>
      <p:ext uri="{BB962C8B-B14F-4D97-AF65-F5344CB8AC3E}">
        <p14:creationId xmlns:p14="http://schemas.microsoft.com/office/powerpoint/2010/main" val="3008177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179079-5E5A-4749-8F31-CB1ACA8189E0}"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262100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179079-5E5A-4749-8F31-CB1ACA8189E0}"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102386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179079-5E5A-4749-8F31-CB1ACA8189E0}"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1531062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179079-5E5A-4749-8F31-CB1ACA8189E0}"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04772-FC38-471E-B32D-1C6076263B7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8775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179079-5E5A-4749-8F31-CB1ACA8189E0}"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2120644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9179079-5E5A-4749-8F31-CB1ACA8189E0}" type="datetimeFigureOut">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269088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9179079-5E5A-4749-8F31-CB1ACA8189E0}" type="datetimeFigureOut">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1704422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79079-5E5A-4749-8F31-CB1ACA8189E0}"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872353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79079-5E5A-4749-8F31-CB1ACA8189E0}"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409549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179079-5E5A-4749-8F31-CB1ACA8189E0}"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200616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179079-5E5A-4749-8F31-CB1ACA8189E0}" type="datetimeFigureOut">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337301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179079-5E5A-4749-8F31-CB1ACA8189E0}"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408517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179079-5E5A-4749-8F31-CB1ACA8189E0}" type="datetimeFigureOut">
              <a:rPr lang="en-US" smtClean="0"/>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223591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179079-5E5A-4749-8F31-CB1ACA8189E0}" type="datetimeFigureOut">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340163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79079-5E5A-4749-8F31-CB1ACA8189E0}" type="datetimeFigureOut">
              <a:rPr lang="en-US" smtClean="0"/>
              <a:t>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2273954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179079-5E5A-4749-8F31-CB1ACA8189E0}"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182903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179079-5E5A-4749-8F31-CB1ACA8189E0}" type="datetimeFigureOut">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04772-FC38-471E-B32D-1C6076263B75}" type="slidenum">
              <a:rPr lang="en-US" smtClean="0"/>
              <a:t>‹#›</a:t>
            </a:fld>
            <a:endParaRPr lang="en-US"/>
          </a:p>
        </p:txBody>
      </p:sp>
    </p:spTree>
    <p:extLst>
      <p:ext uri="{BB962C8B-B14F-4D97-AF65-F5344CB8AC3E}">
        <p14:creationId xmlns:p14="http://schemas.microsoft.com/office/powerpoint/2010/main" val="2758065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9179079-5E5A-4749-8F31-CB1ACA8189E0}" type="datetimeFigureOut">
              <a:rPr lang="en-US" smtClean="0"/>
              <a:t>2/1/2024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5504772-FC38-471E-B32D-1C6076263B75}" type="slidenum">
              <a:rPr lang="en-US" smtClean="0"/>
              <a:t>‹#›</a:t>
            </a:fld>
            <a:endParaRPr lang="en-US"/>
          </a:p>
        </p:txBody>
      </p:sp>
    </p:spTree>
    <p:extLst>
      <p:ext uri="{BB962C8B-B14F-4D97-AF65-F5344CB8AC3E}">
        <p14:creationId xmlns:p14="http://schemas.microsoft.com/office/powerpoint/2010/main" val="21769465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60.png"/><Relationship Id="rId7" Type="http://schemas.openxmlformats.org/officeDocument/2006/relationships/customXml" Target="../ink/ink19.xml"/><Relationship Id="rId2"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customXml" Target="../ink/ink18.xml"/><Relationship Id="rId5" Type="http://schemas.openxmlformats.org/officeDocument/2006/relationships/customXml" Target="../ink/ink17.xml"/><Relationship Id="rId4" Type="http://schemas.openxmlformats.org/officeDocument/2006/relationships/customXml" Target="../ink/ink16.xml"/><Relationship Id="rId9" Type="http://schemas.openxmlformats.org/officeDocument/2006/relationships/customXml" Target="../ink/ink21.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60.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 Id="rId9" Type="http://schemas.openxmlformats.org/officeDocument/2006/relationships/customXml" Target="../ink/ink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60.png"/><Relationship Id="rId7" Type="http://schemas.openxmlformats.org/officeDocument/2006/relationships/customXml" Target="../ink/ink12.xml"/><Relationship Id="rId2" Type="http://schemas.openxmlformats.org/officeDocument/2006/relationships/customXml" Target="../ink/ink8.xml"/><Relationship Id="rId1" Type="http://schemas.openxmlformats.org/officeDocument/2006/relationships/slideLayout" Target="../slideLayouts/slideLayout1.xml"/><Relationship Id="rId6" Type="http://schemas.openxmlformats.org/officeDocument/2006/relationships/customXml" Target="../ink/ink11.xml"/><Relationship Id="rId5" Type="http://schemas.openxmlformats.org/officeDocument/2006/relationships/customXml" Target="../ink/ink10.xml"/><Relationship Id="rId4" Type="http://schemas.openxmlformats.org/officeDocument/2006/relationships/customXml" Target="../ink/ink9.xml"/><Relationship Id="rId9" Type="http://schemas.openxmlformats.org/officeDocument/2006/relationships/customXml" Target="../ink/ink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3AFD1-474F-4F36-8673-C2EF3BAA0BF1}"/>
              </a:ext>
            </a:extLst>
          </p:cNvPr>
          <p:cNvSpPr>
            <a:spLocks noGrp="1"/>
          </p:cNvSpPr>
          <p:nvPr>
            <p:ph type="ctrTitle"/>
          </p:nvPr>
        </p:nvSpPr>
        <p:spPr>
          <a:xfrm>
            <a:off x="1370693" y="590550"/>
            <a:ext cx="9440034" cy="3007791"/>
          </a:xfrm>
          <a:effectLst>
            <a:glow rad="63500">
              <a:schemeClr val="accent1">
                <a:satMod val="175000"/>
                <a:alpha val="40000"/>
              </a:schemeClr>
            </a:glow>
            <a:outerShdw blurRad="25400" dir="17880000">
              <a:srgbClr val="000000">
                <a:alpha val="46000"/>
              </a:srgbClr>
            </a:outerShdw>
          </a:effectLst>
        </p:spPr>
        <p:txBody>
          <a:bodyPr anchor="t">
            <a:scene3d>
              <a:camera prst="orthographicFront"/>
              <a:lightRig rig="threePt" dir="t"/>
            </a:scene3d>
            <a:sp3d extrusionH="57150">
              <a:bevelT w="38100" h="38100" prst="relaxedInset"/>
            </a:sp3d>
          </a:bodyPr>
          <a:lstStyle/>
          <a:p>
            <a:r>
              <a:rPr lang="en-US" sz="2000" dirty="0"/>
              <a:t>in the name of </a:t>
            </a:r>
            <a:r>
              <a:rPr lang="en-US" sz="2000" dirty="0">
                <a:solidFill>
                  <a:srgbClr val="4413F9"/>
                </a:solidFill>
              </a:rPr>
              <a:t>GOD</a:t>
            </a:r>
            <a:br>
              <a:rPr lang="en-US" dirty="0"/>
            </a:br>
            <a:br>
              <a:rPr lang="en-US" dirty="0"/>
            </a:br>
            <a:r>
              <a:rPr lang="en-US" dirty="0"/>
              <a:t>Data Plane Development Kit</a:t>
            </a:r>
            <a:br>
              <a:rPr lang="en-US" dirty="0"/>
            </a:br>
            <a:r>
              <a:rPr lang="en-US" sz="3200" i="1" dirty="0"/>
              <a:t>Software Optimization Guide</a:t>
            </a:r>
            <a:endParaRPr lang="en-US" i="1" dirty="0"/>
          </a:p>
        </p:txBody>
      </p:sp>
      <p:sp>
        <p:nvSpPr>
          <p:cNvPr id="3" name="Subtitle 2">
            <a:extLst>
              <a:ext uri="{FF2B5EF4-FFF2-40B4-BE49-F238E27FC236}">
                <a16:creationId xmlns:a16="http://schemas.microsoft.com/office/drawing/2014/main" id="{32330404-2696-4EFC-A689-28FC9C7D639D}"/>
              </a:ext>
            </a:extLst>
          </p:cNvPr>
          <p:cNvSpPr>
            <a:spLocks noGrp="1"/>
          </p:cNvSpPr>
          <p:nvPr>
            <p:ph type="subTitle" idx="1"/>
          </p:nvPr>
        </p:nvSpPr>
        <p:spPr/>
        <p:txBody>
          <a:bodyPr/>
          <a:lstStyle/>
          <a:p>
            <a:r>
              <a:rPr lang="en-US" dirty="0"/>
              <a:t>Rohullah </a:t>
            </a:r>
            <a:r>
              <a:rPr lang="en-US" dirty="0">
                <a:solidFill>
                  <a:srgbClr val="F949F9"/>
                </a:solidFill>
              </a:rPr>
              <a:t>Jahanafrooz</a:t>
            </a:r>
          </a:p>
          <a:p>
            <a:r>
              <a:rPr lang="en-US" dirty="0">
                <a:solidFill>
                  <a:srgbClr val="FFC000"/>
                </a:solidFill>
              </a:rPr>
              <a:t>20</a:t>
            </a:r>
            <a:r>
              <a:rPr lang="en-US" dirty="0"/>
              <a:t>23</a:t>
            </a:r>
          </a:p>
        </p:txBody>
      </p:sp>
      <p:cxnSp>
        <p:nvCxnSpPr>
          <p:cNvPr id="5" name="Straight Connector 4">
            <a:extLst>
              <a:ext uri="{FF2B5EF4-FFF2-40B4-BE49-F238E27FC236}">
                <a16:creationId xmlns:a16="http://schemas.microsoft.com/office/drawing/2014/main" id="{55D5BE09-745D-4809-8646-9DB1777B7F09}"/>
              </a:ext>
            </a:extLst>
          </p:cNvPr>
          <p:cNvCxnSpPr/>
          <p:nvPr/>
        </p:nvCxnSpPr>
        <p:spPr>
          <a:xfrm>
            <a:off x="3208713" y="3341717"/>
            <a:ext cx="5827222"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562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8D89-7342-4A07-A76F-B01D349A5875}"/>
              </a:ext>
            </a:extLst>
          </p:cNvPr>
          <p:cNvSpPr>
            <a:spLocks noGrp="1"/>
          </p:cNvSpPr>
          <p:nvPr>
            <p:ph type="title"/>
          </p:nvPr>
        </p:nvSpPr>
        <p:spPr/>
        <p:txBody>
          <a:bodyPr/>
          <a:lstStyle/>
          <a:p>
            <a:r>
              <a:rPr lang="en-US" dirty="0"/>
              <a:t>Dual-socket server platform</a:t>
            </a:r>
          </a:p>
        </p:txBody>
      </p:sp>
      <p:pic>
        <p:nvPicPr>
          <p:cNvPr id="5" name="Content Placeholder 4">
            <a:extLst>
              <a:ext uri="{FF2B5EF4-FFF2-40B4-BE49-F238E27FC236}">
                <a16:creationId xmlns:a16="http://schemas.microsoft.com/office/drawing/2014/main" id="{4BC8A30B-C2CB-4D40-8E86-505999891F72}"/>
              </a:ext>
            </a:extLst>
          </p:cNvPr>
          <p:cNvPicPr>
            <a:picLocks noGrp="1" noChangeAspect="1"/>
          </p:cNvPicPr>
          <p:nvPr>
            <p:ph idx="1"/>
          </p:nvPr>
        </p:nvPicPr>
        <p:blipFill>
          <a:blip r:embed="rId2"/>
          <a:stretch>
            <a:fillRect/>
          </a:stretch>
        </p:blipFill>
        <p:spPr>
          <a:xfrm>
            <a:off x="2780582" y="1752752"/>
            <a:ext cx="6746190" cy="4495648"/>
          </a:xfrm>
        </p:spPr>
      </p:pic>
    </p:spTree>
    <p:extLst>
      <p:ext uri="{BB962C8B-B14F-4D97-AF65-F5344CB8AC3E}">
        <p14:creationId xmlns:p14="http://schemas.microsoft.com/office/powerpoint/2010/main" val="8736586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76675-2242-4238-87D5-D51EC13A1960}"/>
              </a:ext>
            </a:extLst>
          </p:cNvPr>
          <p:cNvSpPr>
            <a:spLocks noGrp="1"/>
          </p:cNvSpPr>
          <p:nvPr>
            <p:ph type="title"/>
          </p:nvPr>
        </p:nvSpPr>
        <p:spPr/>
        <p:txBody>
          <a:bodyPr/>
          <a:lstStyle/>
          <a:p>
            <a:r>
              <a:rPr lang="en-US" dirty="0"/>
              <a:t>Vhost-user 	</a:t>
            </a:r>
          </a:p>
        </p:txBody>
      </p:sp>
      <p:sp>
        <p:nvSpPr>
          <p:cNvPr id="3" name="Content Placeholder 2">
            <a:extLst>
              <a:ext uri="{FF2B5EF4-FFF2-40B4-BE49-F238E27FC236}">
                <a16:creationId xmlns:a16="http://schemas.microsoft.com/office/drawing/2014/main" id="{BA287D1A-3536-49DB-B846-F29DE9177631}"/>
              </a:ext>
            </a:extLst>
          </p:cNvPr>
          <p:cNvSpPr>
            <a:spLocks noGrp="1"/>
          </p:cNvSpPr>
          <p:nvPr>
            <p:ph idx="1"/>
          </p:nvPr>
        </p:nvSpPr>
        <p:spPr/>
        <p:txBody>
          <a:bodyPr/>
          <a:lstStyle/>
          <a:p>
            <a:r>
              <a:rPr lang="en-US" dirty="0"/>
              <a:t>Vhost users is based on socket server to process QEMU messages. If there is a new socket connection, the guest creates a new virtio-net device and the vhost-user driver will create a vhost device in the back-end to pair with</a:t>
            </a:r>
          </a:p>
          <a:p>
            <a:r>
              <a:rPr lang="en-US" dirty="0"/>
              <a:t>After receiving the message VHOST_SET_MEM_TABLE from QEMU, vhost maps the QEMU physical memory into its own virtual memory space by using the memory table (file descriptor, address offset, block size, and other information) in the message. The </a:t>
            </a:r>
            <a:r>
              <a:rPr lang="en-US" sz="1600" b="1" i="1" dirty="0" err="1">
                <a:solidFill>
                  <a:srgbClr val="00B0F0"/>
                </a:solidFill>
                <a:latin typeface="Consolas" panose="020B0609020204030204" pitchFamily="49" charset="0"/>
              </a:rPr>
              <a:t>rte_vhost_mem_region</a:t>
            </a:r>
            <a:r>
              <a:rPr lang="en-US" dirty="0"/>
              <a:t> data structure is used to store the region information and mapping relation of QEMU memory files. The overall region information is stored using the </a:t>
            </a:r>
            <a:r>
              <a:rPr lang="en-US" sz="1600" b="1" i="1" dirty="0" err="1">
                <a:solidFill>
                  <a:srgbClr val="00B0F0"/>
                </a:solidFill>
                <a:latin typeface="Consolas" panose="020B0609020204030204" pitchFamily="49" charset="0"/>
              </a:rPr>
              <a:t>rte_vhost_memory</a:t>
            </a:r>
            <a:r>
              <a:rPr lang="en-US" dirty="0"/>
              <a:t> data structure</a:t>
            </a:r>
          </a:p>
          <a:p>
            <a:r>
              <a:rPr lang="en-US" dirty="0"/>
              <a:t>When initializing the device, the guest virtio-net front-end driver will query the features supported by the vhost back-end driver</a:t>
            </a:r>
          </a:p>
          <a:p>
            <a:endParaRPr lang="en-US" dirty="0"/>
          </a:p>
          <a:p>
            <a:endParaRPr lang="en-US" dirty="0"/>
          </a:p>
        </p:txBody>
      </p:sp>
    </p:spTree>
    <p:extLst>
      <p:ext uri="{BB962C8B-B14F-4D97-AF65-F5344CB8AC3E}">
        <p14:creationId xmlns:p14="http://schemas.microsoft.com/office/powerpoint/2010/main" val="22031501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6F3B8-1345-41DF-869B-01CA634F70B7}"/>
              </a:ext>
            </a:extLst>
          </p:cNvPr>
          <p:cNvSpPr>
            <a:spLocks noGrp="1"/>
          </p:cNvSpPr>
          <p:nvPr>
            <p:ph type="title"/>
          </p:nvPr>
        </p:nvSpPr>
        <p:spPr/>
        <p:txBody>
          <a:bodyPr/>
          <a:lstStyle/>
          <a:p>
            <a:r>
              <a:rPr lang="en-US" dirty="0"/>
              <a:t>Virtio-net device lifecycle</a:t>
            </a:r>
          </a:p>
        </p:txBody>
      </p:sp>
      <p:sp>
        <p:nvSpPr>
          <p:cNvPr id="3" name="Content Placeholder 2">
            <a:extLst>
              <a:ext uri="{FF2B5EF4-FFF2-40B4-BE49-F238E27FC236}">
                <a16:creationId xmlns:a16="http://schemas.microsoft.com/office/drawing/2014/main" id="{1A549165-5670-4B9B-B2E6-844E037946F2}"/>
              </a:ext>
            </a:extLst>
          </p:cNvPr>
          <p:cNvSpPr>
            <a:spLocks noGrp="1"/>
          </p:cNvSpPr>
          <p:nvPr>
            <p:ph idx="1"/>
          </p:nvPr>
        </p:nvSpPr>
        <p:spPr/>
        <p:txBody>
          <a:bodyPr>
            <a:normAutofit lnSpcReduction="10000"/>
          </a:bodyPr>
          <a:lstStyle/>
          <a:p>
            <a:r>
              <a:rPr lang="en-US" dirty="0"/>
              <a:t>Device creation:</a:t>
            </a:r>
          </a:p>
          <a:p>
            <a:pPr lvl="1"/>
            <a:r>
              <a:rPr lang="en-US" dirty="0"/>
              <a:t>Assign a new virtio-net device architecture and add it to virtio-net device list</a:t>
            </a:r>
          </a:p>
          <a:p>
            <a:pPr lvl="1"/>
            <a:r>
              <a:rPr lang="en-US" dirty="0"/>
              <a:t>Assign core for serving virtio-net and also add virtio-net device into the list on data plane.</a:t>
            </a:r>
          </a:p>
          <a:p>
            <a:pPr lvl="1"/>
            <a:r>
              <a:rPr lang="en-US" dirty="0"/>
              <a:t>Assign RX/TX queue for virtio-net</a:t>
            </a:r>
          </a:p>
          <a:p>
            <a:r>
              <a:rPr lang="en-US" dirty="0"/>
              <a:t>Configuration: maps virtual queues into its own virtual address space </a:t>
            </a:r>
          </a:p>
          <a:p>
            <a:r>
              <a:rPr lang="en-US" dirty="0"/>
              <a:t>Service kick-off: vhost can poll its receiving queues and put data in the receiving queue of the virtio-net device. It can also poll the virtual sending queues to check for data packets ready to be sent. If there are any, they are copied to the sending queue.</a:t>
            </a:r>
          </a:p>
          <a:p>
            <a:r>
              <a:rPr lang="en-US" dirty="0"/>
              <a:t>Virtio-net device destruction: </a:t>
            </a:r>
          </a:p>
          <a:p>
            <a:pPr lvl="1"/>
            <a:r>
              <a:rPr lang="en-US" dirty="0"/>
              <a:t>stop the polling of the transmitted virtual queues and the polling of NIC receiving queues.</a:t>
            </a:r>
          </a:p>
          <a:p>
            <a:pPr lvl="1"/>
            <a:r>
              <a:rPr lang="en-US" dirty="0"/>
              <a:t>realizing cores assigned to the virtio-net device and the RX/TX queues on the physical NIC.</a:t>
            </a:r>
          </a:p>
        </p:txBody>
      </p:sp>
    </p:spTree>
    <p:extLst>
      <p:ext uri="{BB962C8B-B14F-4D97-AF65-F5344CB8AC3E}">
        <p14:creationId xmlns:p14="http://schemas.microsoft.com/office/powerpoint/2010/main" val="9940614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E1F6-9904-4453-9A2D-9E5EE13119CB}"/>
              </a:ext>
            </a:extLst>
          </p:cNvPr>
          <p:cNvSpPr>
            <a:spLocks noGrp="1"/>
          </p:cNvSpPr>
          <p:nvPr>
            <p:ph type="title"/>
          </p:nvPr>
        </p:nvSpPr>
        <p:spPr/>
        <p:txBody>
          <a:bodyPr/>
          <a:lstStyle/>
          <a:p>
            <a:r>
              <a:rPr lang="en-US" dirty="0"/>
              <a:t>vhost-</a:t>
            </a:r>
            <a:r>
              <a:rPr lang="en-US" dirty="0" err="1"/>
              <a:t>pmd</a:t>
            </a:r>
            <a:endParaRPr lang="en-US" dirty="0"/>
          </a:p>
        </p:txBody>
      </p:sp>
      <p:sp>
        <p:nvSpPr>
          <p:cNvPr id="3" name="Content Placeholder 2">
            <a:extLst>
              <a:ext uri="{FF2B5EF4-FFF2-40B4-BE49-F238E27FC236}">
                <a16:creationId xmlns:a16="http://schemas.microsoft.com/office/drawing/2014/main" id="{DD65E5EA-B043-4FF4-B669-55407FB2CD29}"/>
              </a:ext>
            </a:extLst>
          </p:cNvPr>
          <p:cNvSpPr>
            <a:spLocks noGrp="1"/>
          </p:cNvSpPr>
          <p:nvPr>
            <p:ph idx="1"/>
          </p:nvPr>
        </p:nvSpPr>
        <p:spPr/>
        <p:txBody>
          <a:bodyPr/>
          <a:lstStyle/>
          <a:p>
            <a:r>
              <a:rPr lang="en-US" sz="1600" b="1" i="1" dirty="0">
                <a:solidFill>
                  <a:srgbClr val="00B0F0"/>
                </a:solidFill>
                <a:latin typeface="Consolas" panose="020B0609020204030204" pitchFamily="49" charset="0"/>
              </a:rPr>
              <a:t>static struct </a:t>
            </a:r>
            <a:r>
              <a:rPr lang="en-US" sz="1600" b="1" i="1" dirty="0" err="1">
                <a:solidFill>
                  <a:srgbClr val="00B0F0"/>
                </a:solidFill>
                <a:latin typeface="Consolas" panose="020B0609020204030204" pitchFamily="49" charset="0"/>
              </a:rPr>
              <a:t>rte_vdev_driver</a:t>
            </a:r>
            <a:r>
              <a:rPr lang="en-US" sz="1600" b="1" i="1" dirty="0">
                <a:solidFill>
                  <a:srgbClr val="00B0F0"/>
                </a:solidFill>
                <a:latin typeface="Consolas" panose="020B0609020204030204" pitchFamily="49" charset="0"/>
              </a:rPr>
              <a:t> </a:t>
            </a:r>
            <a:r>
              <a:rPr lang="en-US" sz="1600" b="1" i="1" dirty="0" err="1">
                <a:solidFill>
                  <a:srgbClr val="00B0F0"/>
                </a:solidFill>
                <a:latin typeface="Consolas" panose="020B0609020204030204" pitchFamily="49" charset="0"/>
              </a:rPr>
              <a:t>pmd_vhost_drv</a:t>
            </a:r>
            <a:r>
              <a:rPr lang="en-US" sz="1600" b="1" i="1" dirty="0">
                <a:solidFill>
                  <a:srgbClr val="00B0F0"/>
                </a:solidFill>
                <a:latin typeface="Consolas" panose="020B0609020204030204" pitchFamily="49" charset="0"/>
              </a:rPr>
              <a:t> = { </a:t>
            </a:r>
          </a:p>
          <a:p>
            <a:pPr marL="450000" lvl="1" indent="0">
              <a:buNone/>
            </a:pPr>
            <a:r>
              <a:rPr lang="en-US" sz="1600" b="1" i="1" dirty="0">
                <a:solidFill>
                  <a:srgbClr val="00B0F0"/>
                </a:solidFill>
                <a:latin typeface="Consolas" panose="020B0609020204030204" pitchFamily="49" charset="0"/>
              </a:rPr>
              <a:t>.probe = </a:t>
            </a:r>
            <a:r>
              <a:rPr lang="en-US" sz="1600" b="1" i="1" dirty="0" err="1">
                <a:solidFill>
                  <a:srgbClr val="00B0F0"/>
                </a:solidFill>
                <a:latin typeface="Consolas" panose="020B0609020204030204" pitchFamily="49" charset="0"/>
              </a:rPr>
              <a:t>rte_pmd_vhost_probe</a:t>
            </a:r>
            <a:r>
              <a:rPr lang="en-US" sz="1600" b="1" i="1" dirty="0">
                <a:solidFill>
                  <a:srgbClr val="00B0F0"/>
                </a:solidFill>
                <a:latin typeface="Consolas" panose="020B0609020204030204" pitchFamily="49" charset="0"/>
              </a:rPr>
              <a:t>, </a:t>
            </a:r>
          </a:p>
          <a:p>
            <a:pPr marL="450000" lvl="1" indent="0">
              <a:buNone/>
            </a:pPr>
            <a:r>
              <a:rPr lang="en-US" sz="1600" b="1" i="1" dirty="0">
                <a:solidFill>
                  <a:srgbClr val="00B0F0"/>
                </a:solidFill>
                <a:latin typeface="Consolas" panose="020B0609020204030204" pitchFamily="49" charset="0"/>
              </a:rPr>
              <a:t>.remove = </a:t>
            </a:r>
            <a:r>
              <a:rPr lang="en-US" sz="1600" b="1" i="1" dirty="0" err="1">
                <a:solidFill>
                  <a:srgbClr val="00B0F0"/>
                </a:solidFill>
                <a:latin typeface="Consolas" panose="020B0609020204030204" pitchFamily="49" charset="0"/>
              </a:rPr>
              <a:t>rte_pmd_vhost_remove</a:t>
            </a:r>
            <a:r>
              <a:rPr lang="en-US" sz="1600" b="1" i="1" dirty="0">
                <a:solidFill>
                  <a:srgbClr val="00B0F0"/>
                </a:solidFill>
                <a:latin typeface="Consolas" panose="020B0609020204030204" pitchFamily="49" charset="0"/>
              </a:rPr>
              <a:t>, };</a:t>
            </a:r>
          </a:p>
          <a:p>
            <a:r>
              <a:rPr lang="en-US" dirty="0"/>
              <a:t>After </a:t>
            </a:r>
            <a:r>
              <a:rPr lang="en-US" dirty="0" err="1"/>
              <a:t>init</a:t>
            </a:r>
            <a:r>
              <a:rPr lang="en-US" dirty="0"/>
              <a:t> there is no difference compared to physical NICs</a:t>
            </a:r>
          </a:p>
          <a:p>
            <a:r>
              <a:rPr lang="en-US" dirty="0"/>
              <a:t>Multi-queues can be enabled in vhost-PMD with </a:t>
            </a:r>
            <a:r>
              <a:rPr lang="en-US" dirty="0" err="1"/>
              <a:t>devargs</a:t>
            </a:r>
            <a:r>
              <a:rPr lang="en-US" dirty="0"/>
              <a:t> “queues=“</a:t>
            </a:r>
          </a:p>
        </p:txBody>
      </p:sp>
    </p:spTree>
    <p:extLst>
      <p:ext uri="{BB962C8B-B14F-4D97-AF65-F5344CB8AC3E}">
        <p14:creationId xmlns:p14="http://schemas.microsoft.com/office/powerpoint/2010/main" val="41987548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A662-B0A7-4BD3-8ABC-34FB98E4FC3F}"/>
              </a:ext>
            </a:extLst>
          </p:cNvPr>
          <p:cNvSpPr>
            <a:spLocks noGrp="1"/>
          </p:cNvSpPr>
          <p:nvPr>
            <p:ph type="ctrTitle"/>
          </p:nvPr>
        </p:nvSpPr>
        <p:spPr/>
        <p:txBody>
          <a:bodyPr/>
          <a:lstStyle/>
          <a:p>
            <a:r>
              <a:rPr lang="en-US" dirty="0"/>
              <a:t>DPDK Application</a:t>
            </a:r>
          </a:p>
        </p:txBody>
      </p:sp>
      <p:sp>
        <p:nvSpPr>
          <p:cNvPr id="10" name="Subtitle 9">
            <a:extLst>
              <a:ext uri="{FF2B5EF4-FFF2-40B4-BE49-F238E27FC236}">
                <a16:creationId xmlns:a16="http://schemas.microsoft.com/office/drawing/2014/main" id="{030ADB0A-FA68-47F0-9582-CC6977F1D76E}"/>
              </a:ext>
            </a:extLst>
          </p:cNvPr>
          <p:cNvSpPr>
            <a:spLocks noGrp="1"/>
          </p:cNvSpPr>
          <p:nvPr>
            <p:ph type="subTitle" idx="1"/>
          </p:nvPr>
        </p:nvSpPr>
        <p:spPr>
          <a:xfrm>
            <a:off x="1370693" y="3891127"/>
            <a:ext cx="9440034" cy="1049867"/>
          </a:xfrm>
        </p:spPr>
        <p:txBody>
          <a:bodyPr>
            <a:normAutofit fontScale="85000" lnSpcReduction="10000"/>
          </a:bodyPr>
          <a:lstStyle/>
          <a:p>
            <a:r>
              <a:rPr lang="en-US" i="1" dirty="0">
                <a:solidFill>
                  <a:srgbClr val="65D7FF"/>
                </a:solidFill>
              </a:rPr>
              <a:t>DPDK for NFV</a:t>
            </a:r>
          </a:p>
          <a:p>
            <a:r>
              <a:rPr lang="en-US" i="1" dirty="0">
                <a:solidFill>
                  <a:srgbClr val="65D7FF"/>
                </a:solidFill>
              </a:rPr>
              <a:t>Virtual Switch</a:t>
            </a:r>
          </a:p>
          <a:p>
            <a:r>
              <a:rPr lang="en-US" i="1" dirty="0">
                <a:solidFill>
                  <a:srgbClr val="65D7FF"/>
                </a:solidFill>
              </a:rPr>
              <a:t>Storage Acceleration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576A8A5-EC95-45F6-BCC1-C0559DB3BF16}"/>
                  </a:ext>
                </a:extLst>
              </p14:cNvPr>
              <p14:cNvContentPartPr/>
              <p14:nvPr/>
            </p14:nvContentPartPr>
            <p14:xfrm>
              <a:off x="2473521" y="2516286"/>
              <a:ext cx="360" cy="360"/>
            </p14:xfrm>
          </p:contentPart>
        </mc:Choice>
        <mc:Fallback xmlns="">
          <p:pic>
            <p:nvPicPr>
              <p:cNvPr id="4" name="Ink 3">
                <a:extLst>
                  <a:ext uri="{FF2B5EF4-FFF2-40B4-BE49-F238E27FC236}">
                    <a16:creationId xmlns:a16="http://schemas.microsoft.com/office/drawing/2014/main" id="{3576A8A5-EC95-45F6-BCC1-C0559DB3BF16}"/>
                  </a:ext>
                </a:extLst>
              </p:cNvPr>
              <p:cNvPicPr/>
              <p:nvPr/>
            </p:nvPicPr>
            <p:blipFill>
              <a:blip r:embed="rId3"/>
              <a:stretch>
                <a:fillRect/>
              </a:stretch>
            </p:blipFill>
            <p:spPr>
              <a:xfrm>
                <a:off x="2464521" y="25072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EBEE84E-74F7-4CE5-B36A-C612046EC023}"/>
                  </a:ext>
                </a:extLst>
              </p14:cNvPr>
              <p14:cNvContentPartPr/>
              <p14:nvPr/>
            </p14:nvContentPartPr>
            <p14:xfrm>
              <a:off x="318921" y="3217566"/>
              <a:ext cx="360" cy="360"/>
            </p14:xfrm>
          </p:contentPart>
        </mc:Choice>
        <mc:Fallback xmlns="">
          <p:pic>
            <p:nvPicPr>
              <p:cNvPr id="7" name="Ink 6">
                <a:extLst>
                  <a:ext uri="{FF2B5EF4-FFF2-40B4-BE49-F238E27FC236}">
                    <a16:creationId xmlns:a16="http://schemas.microsoft.com/office/drawing/2014/main" id="{4EBEE84E-74F7-4CE5-B36A-C612046EC023}"/>
                  </a:ext>
                </a:extLst>
              </p:cNvPr>
              <p:cNvPicPr/>
              <p:nvPr/>
            </p:nvPicPr>
            <p:blipFill>
              <a:blip r:embed="rId3"/>
              <a:stretch>
                <a:fillRect/>
              </a:stretch>
            </p:blipFill>
            <p:spPr>
              <a:xfrm>
                <a:off x="309921" y="3208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4EB3CB7-A97F-4E58-8B90-928D84749635}"/>
                  </a:ext>
                </a:extLst>
              </p14:cNvPr>
              <p14:cNvContentPartPr/>
              <p14:nvPr/>
            </p14:nvContentPartPr>
            <p14:xfrm>
              <a:off x="4458201" y="1275726"/>
              <a:ext cx="360" cy="360"/>
            </p14:xfrm>
          </p:contentPart>
        </mc:Choice>
        <mc:Fallback xmlns="">
          <p:pic>
            <p:nvPicPr>
              <p:cNvPr id="8" name="Ink 7">
                <a:extLst>
                  <a:ext uri="{FF2B5EF4-FFF2-40B4-BE49-F238E27FC236}">
                    <a16:creationId xmlns:a16="http://schemas.microsoft.com/office/drawing/2014/main" id="{E4EB3CB7-A97F-4E58-8B90-928D84749635}"/>
                  </a:ext>
                </a:extLst>
              </p:cNvPr>
              <p:cNvPicPr/>
              <p:nvPr/>
            </p:nvPicPr>
            <p:blipFill>
              <a:blip r:embed="rId3"/>
              <a:stretch>
                <a:fillRect/>
              </a:stretch>
            </p:blipFill>
            <p:spPr>
              <a:xfrm>
                <a:off x="4449201" y="1266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4B93B8C-992D-48DC-803A-58807F60D4E4}"/>
                  </a:ext>
                </a:extLst>
              </p14:cNvPr>
              <p14:cNvContentPartPr/>
              <p14:nvPr/>
            </p14:nvContentPartPr>
            <p14:xfrm>
              <a:off x="3373881" y="2062326"/>
              <a:ext cx="360" cy="360"/>
            </p14:xfrm>
          </p:contentPart>
        </mc:Choice>
        <mc:Fallback xmlns="">
          <p:pic>
            <p:nvPicPr>
              <p:cNvPr id="9" name="Ink 8">
                <a:extLst>
                  <a:ext uri="{FF2B5EF4-FFF2-40B4-BE49-F238E27FC236}">
                    <a16:creationId xmlns:a16="http://schemas.microsoft.com/office/drawing/2014/main" id="{D4B93B8C-992D-48DC-803A-58807F60D4E4}"/>
                  </a:ext>
                </a:extLst>
              </p:cNvPr>
              <p:cNvPicPr/>
              <p:nvPr/>
            </p:nvPicPr>
            <p:blipFill>
              <a:blip r:embed="rId3"/>
              <a:stretch>
                <a:fillRect/>
              </a:stretch>
            </p:blipFill>
            <p:spPr>
              <a:xfrm>
                <a:off x="3364881" y="2053326"/>
                <a:ext cx="18000" cy="18000"/>
              </a:xfrm>
              <a:prstGeom prst="rect">
                <a:avLst/>
              </a:prstGeom>
            </p:spPr>
          </p:pic>
        </mc:Fallback>
      </mc:AlternateContent>
      <p:grpSp>
        <p:nvGrpSpPr>
          <p:cNvPr id="14" name="Group 13">
            <a:extLst>
              <a:ext uri="{FF2B5EF4-FFF2-40B4-BE49-F238E27FC236}">
                <a16:creationId xmlns:a16="http://schemas.microsoft.com/office/drawing/2014/main" id="{AB0DC66B-90CD-4175-BE21-7DDFBBF26461}"/>
              </a:ext>
            </a:extLst>
          </p:cNvPr>
          <p:cNvGrpSpPr/>
          <p:nvPr/>
        </p:nvGrpSpPr>
        <p:grpSpPr>
          <a:xfrm>
            <a:off x="5805321" y="2962686"/>
            <a:ext cx="360" cy="360"/>
            <a:chOff x="5805321" y="2962686"/>
            <a:chExt cx="360" cy="36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A6A5E5D-EE14-48E4-A9C0-45FCD6784B4E}"/>
                    </a:ext>
                  </a:extLst>
                </p14:cNvPr>
                <p14:cNvContentPartPr/>
                <p14:nvPr/>
              </p14:nvContentPartPr>
              <p14:xfrm>
                <a:off x="5805321" y="2962686"/>
                <a:ext cx="360" cy="360"/>
              </p14:xfrm>
            </p:contentPart>
          </mc:Choice>
          <mc:Fallback xmlns="">
            <p:pic>
              <p:nvPicPr>
                <p:cNvPr id="11" name="Ink 10">
                  <a:extLst>
                    <a:ext uri="{FF2B5EF4-FFF2-40B4-BE49-F238E27FC236}">
                      <a16:creationId xmlns:a16="http://schemas.microsoft.com/office/drawing/2014/main" id="{FA6A5E5D-EE14-48E4-A9C0-45FCD6784B4E}"/>
                    </a:ext>
                  </a:extLst>
                </p:cNvPr>
                <p:cNvPicPr/>
                <p:nvPr/>
              </p:nvPicPr>
              <p:blipFill>
                <a:blip r:embed="rId3"/>
                <a:stretch>
                  <a:fillRect/>
                </a:stretch>
              </p:blipFill>
              <p:spPr>
                <a:xfrm>
                  <a:off x="5796321" y="2953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8402063-5836-4C87-BAA2-23A9116088C2}"/>
                    </a:ext>
                  </a:extLst>
                </p14:cNvPr>
                <p14:cNvContentPartPr/>
                <p14:nvPr/>
              </p14:nvContentPartPr>
              <p14:xfrm>
                <a:off x="5805321" y="2962686"/>
                <a:ext cx="360" cy="360"/>
              </p14:xfrm>
            </p:contentPart>
          </mc:Choice>
          <mc:Fallback xmlns="">
            <p:pic>
              <p:nvPicPr>
                <p:cNvPr id="12" name="Ink 11">
                  <a:extLst>
                    <a:ext uri="{FF2B5EF4-FFF2-40B4-BE49-F238E27FC236}">
                      <a16:creationId xmlns:a16="http://schemas.microsoft.com/office/drawing/2014/main" id="{C8402063-5836-4C87-BAA2-23A9116088C2}"/>
                    </a:ext>
                  </a:extLst>
                </p:cNvPr>
                <p:cNvPicPr/>
                <p:nvPr/>
              </p:nvPicPr>
              <p:blipFill>
                <a:blip r:embed="rId3"/>
                <a:stretch>
                  <a:fillRect/>
                </a:stretch>
              </p:blipFill>
              <p:spPr>
                <a:xfrm>
                  <a:off x="5796321" y="2953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4B0809D2-E4B3-46EF-A4F4-10057D5B0988}"/>
                    </a:ext>
                  </a:extLst>
                </p14:cNvPr>
                <p14:cNvContentPartPr/>
                <p14:nvPr/>
              </p14:nvContentPartPr>
              <p14:xfrm>
                <a:off x="5805321" y="2962686"/>
                <a:ext cx="360" cy="360"/>
              </p14:xfrm>
            </p:contentPart>
          </mc:Choice>
          <mc:Fallback xmlns="">
            <p:pic>
              <p:nvPicPr>
                <p:cNvPr id="13" name="Ink 12">
                  <a:extLst>
                    <a:ext uri="{FF2B5EF4-FFF2-40B4-BE49-F238E27FC236}">
                      <a16:creationId xmlns:a16="http://schemas.microsoft.com/office/drawing/2014/main" id="{4B0809D2-E4B3-46EF-A4F4-10057D5B0988}"/>
                    </a:ext>
                  </a:extLst>
                </p:cNvPr>
                <p:cNvPicPr/>
                <p:nvPr/>
              </p:nvPicPr>
              <p:blipFill>
                <a:blip r:embed="rId3"/>
                <a:stretch>
                  <a:fillRect/>
                </a:stretch>
              </p:blipFill>
              <p:spPr>
                <a:xfrm>
                  <a:off x="5796321" y="2953686"/>
                  <a:ext cx="18000" cy="18000"/>
                </a:xfrm>
                <a:prstGeom prst="rect">
                  <a:avLst/>
                </a:prstGeom>
              </p:spPr>
            </p:pic>
          </mc:Fallback>
        </mc:AlternateContent>
      </p:grpSp>
    </p:spTree>
    <p:extLst>
      <p:ext uri="{BB962C8B-B14F-4D97-AF65-F5344CB8AC3E}">
        <p14:creationId xmlns:p14="http://schemas.microsoft.com/office/powerpoint/2010/main" val="37152829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79D-5B2F-46B7-9E67-71470D4C1CFC}"/>
              </a:ext>
            </a:extLst>
          </p:cNvPr>
          <p:cNvSpPr>
            <a:spLocks noGrp="1"/>
          </p:cNvSpPr>
          <p:nvPr>
            <p:ph type="title"/>
          </p:nvPr>
        </p:nvSpPr>
        <p:spPr/>
        <p:txBody>
          <a:bodyPr/>
          <a:lstStyle/>
          <a:p>
            <a:r>
              <a:rPr lang="en-US" dirty="0"/>
              <a:t>1- Network Functions</a:t>
            </a:r>
          </a:p>
        </p:txBody>
      </p:sp>
      <p:pic>
        <p:nvPicPr>
          <p:cNvPr id="4" name="Content Placeholder 3">
            <a:extLst>
              <a:ext uri="{FF2B5EF4-FFF2-40B4-BE49-F238E27FC236}">
                <a16:creationId xmlns:a16="http://schemas.microsoft.com/office/drawing/2014/main" id="{DC8BEC15-9C28-4DAD-AAAC-ED12CFBCD67C}"/>
              </a:ext>
            </a:extLst>
          </p:cNvPr>
          <p:cNvPicPr>
            <a:picLocks noGrp="1" noChangeAspect="1"/>
          </p:cNvPicPr>
          <p:nvPr>
            <p:ph idx="1"/>
          </p:nvPr>
        </p:nvPicPr>
        <p:blipFill>
          <a:blip r:embed="rId2"/>
          <a:stretch>
            <a:fillRect/>
          </a:stretch>
        </p:blipFill>
        <p:spPr>
          <a:xfrm>
            <a:off x="1218809" y="2633394"/>
            <a:ext cx="9743734" cy="2412020"/>
          </a:xfrm>
          <a:prstGeom prst="rect">
            <a:avLst/>
          </a:prstGeom>
        </p:spPr>
      </p:pic>
    </p:spTree>
    <p:extLst>
      <p:ext uri="{BB962C8B-B14F-4D97-AF65-F5344CB8AC3E}">
        <p14:creationId xmlns:p14="http://schemas.microsoft.com/office/powerpoint/2010/main" val="25424992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7630-6150-4EF0-9335-2E854716B287}"/>
              </a:ext>
            </a:extLst>
          </p:cNvPr>
          <p:cNvSpPr>
            <a:spLocks noGrp="1"/>
          </p:cNvSpPr>
          <p:nvPr>
            <p:ph type="title"/>
          </p:nvPr>
        </p:nvSpPr>
        <p:spPr/>
        <p:txBody>
          <a:bodyPr/>
          <a:lstStyle/>
          <a:p>
            <a:r>
              <a:rPr lang="en-US" dirty="0"/>
              <a:t>NFV</a:t>
            </a:r>
          </a:p>
        </p:txBody>
      </p:sp>
      <p:sp>
        <p:nvSpPr>
          <p:cNvPr id="3" name="Content Placeholder 2">
            <a:extLst>
              <a:ext uri="{FF2B5EF4-FFF2-40B4-BE49-F238E27FC236}">
                <a16:creationId xmlns:a16="http://schemas.microsoft.com/office/drawing/2014/main" id="{0C080BDC-8E98-4919-B566-2FF2BF6D3B76}"/>
              </a:ext>
            </a:extLst>
          </p:cNvPr>
          <p:cNvSpPr>
            <a:spLocks noGrp="1"/>
          </p:cNvSpPr>
          <p:nvPr>
            <p:ph idx="1"/>
          </p:nvPr>
        </p:nvSpPr>
        <p:spPr/>
        <p:txBody>
          <a:bodyPr>
            <a:normAutofit/>
          </a:bodyPr>
          <a:lstStyle/>
          <a:p>
            <a:r>
              <a:rPr lang="de-DE" dirty="0"/>
              <a:t>Toda</a:t>
            </a:r>
            <a:r>
              <a:rPr lang="en-US" dirty="0"/>
              <a:t>y cloud providers produce network appliances virtual routers, switches, firewalls,..</a:t>
            </a:r>
          </a:p>
          <a:p>
            <a:r>
              <a:rPr lang="en-US" sz="1800" dirty="0">
                <a:solidFill>
                  <a:srgbClr val="F949F9"/>
                </a:solidFill>
              </a:rPr>
              <a:t>VNF</a:t>
            </a:r>
            <a:r>
              <a:rPr lang="en-US" dirty="0"/>
              <a:t> is virtual network function running within VM</a:t>
            </a:r>
          </a:p>
          <a:p>
            <a:r>
              <a:rPr lang="en-US" sz="1800" dirty="0">
                <a:solidFill>
                  <a:srgbClr val="F949F9"/>
                </a:solidFill>
              </a:rPr>
              <a:t>CNF</a:t>
            </a:r>
            <a:r>
              <a:rPr lang="en-US" dirty="0"/>
              <a:t> is virtual network function running in a container</a:t>
            </a:r>
          </a:p>
          <a:p>
            <a:r>
              <a:rPr lang="en-US" sz="1800" dirty="0">
                <a:solidFill>
                  <a:srgbClr val="F949F9"/>
                </a:solidFill>
              </a:rPr>
              <a:t>NFVI</a:t>
            </a:r>
            <a:r>
              <a:rPr lang="en-US" dirty="0"/>
              <a:t> is request-based. No need to reserve beforehand</a:t>
            </a:r>
          </a:p>
          <a:p>
            <a:r>
              <a:rPr lang="en-US" dirty="0"/>
              <a:t>DPDK is used in NFVI and VNF</a:t>
            </a:r>
          </a:p>
          <a:p>
            <a:r>
              <a:rPr lang="en-US" dirty="0"/>
              <a:t>The packet delivery from server to VNF can be done in two ways:</a:t>
            </a:r>
          </a:p>
          <a:p>
            <a:pPr lvl="1"/>
            <a:r>
              <a:rPr lang="en-US" dirty="0"/>
              <a:t>By  NIC: </a:t>
            </a:r>
            <a:r>
              <a:rPr lang="en-US" dirty="0">
                <a:solidFill>
                  <a:srgbClr val="F949F9"/>
                </a:solidFill>
              </a:rPr>
              <a:t>SOR-IV</a:t>
            </a:r>
            <a:r>
              <a:rPr lang="en-US" dirty="0"/>
              <a:t> </a:t>
            </a:r>
          </a:p>
          <a:p>
            <a:pPr lvl="1"/>
            <a:r>
              <a:rPr lang="en-US" dirty="0"/>
              <a:t>By </a:t>
            </a:r>
            <a:r>
              <a:rPr lang="en-US" dirty="0" err="1"/>
              <a:t>Vswitch</a:t>
            </a:r>
            <a:r>
              <a:rPr lang="en-US" dirty="0"/>
              <a:t>(virtual switch): </a:t>
            </a:r>
            <a:r>
              <a:rPr lang="en-US" sz="2000" dirty="0">
                <a:solidFill>
                  <a:srgbClr val="FFC000"/>
                </a:solidFill>
              </a:rPr>
              <a:t>virtio-</a:t>
            </a:r>
            <a:r>
              <a:rPr lang="en-US" sz="2000" dirty="0" err="1">
                <a:solidFill>
                  <a:srgbClr val="FFC000"/>
                </a:solidFill>
              </a:rPr>
              <a:t>pmd</a:t>
            </a:r>
            <a:r>
              <a:rPr lang="en-US" dirty="0"/>
              <a:t> as the virtualized interface for VNF and DPDK-accelerated </a:t>
            </a:r>
            <a:r>
              <a:rPr lang="en-US" dirty="0" err="1"/>
              <a:t>vswitch</a:t>
            </a:r>
            <a:r>
              <a:rPr lang="en-US" dirty="0"/>
              <a:t> (</a:t>
            </a:r>
            <a:r>
              <a:rPr lang="en-US" dirty="0">
                <a:solidFill>
                  <a:srgbClr val="F949F9"/>
                </a:solidFill>
              </a:rPr>
              <a:t>OVS-DPDK</a:t>
            </a:r>
            <a:r>
              <a:rPr lang="en-US" dirty="0"/>
              <a:t>)</a:t>
            </a:r>
          </a:p>
        </p:txBody>
      </p:sp>
    </p:spTree>
    <p:extLst>
      <p:ext uri="{BB962C8B-B14F-4D97-AF65-F5344CB8AC3E}">
        <p14:creationId xmlns:p14="http://schemas.microsoft.com/office/powerpoint/2010/main" val="8974484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02EE4-1357-408D-866E-3B03E7231CB6}"/>
              </a:ext>
            </a:extLst>
          </p:cNvPr>
          <p:cNvSpPr>
            <a:spLocks noGrp="1"/>
          </p:cNvSpPr>
          <p:nvPr>
            <p:ph type="title"/>
          </p:nvPr>
        </p:nvSpPr>
        <p:spPr/>
        <p:txBody>
          <a:bodyPr/>
          <a:lstStyle/>
          <a:p>
            <a:r>
              <a:rPr lang="en-US" dirty="0"/>
              <a:t>VNF</a:t>
            </a:r>
          </a:p>
        </p:txBody>
      </p:sp>
      <p:sp>
        <p:nvSpPr>
          <p:cNvPr id="11" name="Content Placeholder 10">
            <a:extLst>
              <a:ext uri="{FF2B5EF4-FFF2-40B4-BE49-F238E27FC236}">
                <a16:creationId xmlns:a16="http://schemas.microsoft.com/office/drawing/2014/main" id="{B21F8BEC-658B-4B6A-9C4B-731888C80D24}"/>
              </a:ext>
            </a:extLst>
          </p:cNvPr>
          <p:cNvSpPr>
            <a:spLocks noGrp="1"/>
          </p:cNvSpPr>
          <p:nvPr>
            <p:ph idx="1"/>
          </p:nvPr>
        </p:nvSpPr>
        <p:spPr/>
        <p:txBody>
          <a:bodyPr>
            <a:normAutofit lnSpcReduction="10000"/>
          </a:bodyPr>
          <a:lstStyle/>
          <a:p>
            <a:r>
              <a:rPr lang="en-US" dirty="0">
                <a:solidFill>
                  <a:srgbClr val="F949F9"/>
                </a:solidFill>
              </a:rPr>
              <a:t>VNF</a:t>
            </a:r>
            <a:r>
              <a:rPr lang="en-US" dirty="0"/>
              <a:t> is a software module placed on a </a:t>
            </a:r>
            <a:r>
              <a:rPr lang="en-US" sz="1800" dirty="0">
                <a:solidFill>
                  <a:srgbClr val="F949F9"/>
                </a:solidFill>
              </a:rPr>
              <a:t>NFVI</a:t>
            </a:r>
            <a:r>
              <a:rPr lang="en-US" dirty="0"/>
              <a:t>-capable server system</a:t>
            </a:r>
          </a:p>
          <a:p>
            <a:r>
              <a:rPr lang="en-US" sz="1800" dirty="0">
                <a:solidFill>
                  <a:srgbClr val="F949F9"/>
                </a:solidFill>
              </a:rPr>
              <a:t>VNF</a:t>
            </a:r>
            <a:r>
              <a:rPr lang="en-US" dirty="0"/>
              <a:t> placement consideration:</a:t>
            </a:r>
          </a:p>
          <a:p>
            <a:pPr lvl="1"/>
            <a:r>
              <a:rPr lang="en-US" dirty="0"/>
              <a:t>System Resource Allocation: CPU (cores), RAM, Storage,…</a:t>
            </a:r>
          </a:p>
          <a:p>
            <a:pPr lvl="1"/>
            <a:r>
              <a:rPr lang="en-US" dirty="0"/>
              <a:t>Virtualized Interface: physical NICs are shared resources. </a:t>
            </a:r>
            <a:r>
              <a:rPr lang="en-US" sz="1600" dirty="0">
                <a:solidFill>
                  <a:srgbClr val="F949F9"/>
                </a:solidFill>
              </a:rPr>
              <a:t>VNF</a:t>
            </a:r>
            <a:r>
              <a:rPr lang="en-US" dirty="0"/>
              <a:t> instance can choose:</a:t>
            </a:r>
          </a:p>
          <a:p>
            <a:pPr lvl="2"/>
            <a:r>
              <a:rPr lang="en-US" dirty="0"/>
              <a:t>Software interface : </a:t>
            </a:r>
            <a:r>
              <a:rPr lang="en-US" dirty="0">
                <a:solidFill>
                  <a:srgbClr val="F949F9"/>
                </a:solidFill>
              </a:rPr>
              <a:t>Virtio</a:t>
            </a:r>
            <a:r>
              <a:rPr lang="en-US" dirty="0"/>
              <a:t>,…</a:t>
            </a:r>
          </a:p>
          <a:p>
            <a:pPr lvl="2"/>
            <a:r>
              <a:rPr lang="en-US" dirty="0">
                <a:solidFill>
                  <a:srgbClr val="F949F9"/>
                </a:solidFill>
              </a:rPr>
              <a:t>SRIOV</a:t>
            </a:r>
            <a:r>
              <a:rPr lang="en-US" dirty="0"/>
              <a:t>/</a:t>
            </a:r>
            <a:r>
              <a:rPr lang="en-US" dirty="0">
                <a:solidFill>
                  <a:srgbClr val="F949F9"/>
                </a:solidFill>
              </a:rPr>
              <a:t>VF</a:t>
            </a:r>
            <a:r>
              <a:rPr lang="en-US" dirty="0"/>
              <a:t> or interface passthrough of PCIe device</a:t>
            </a:r>
          </a:p>
          <a:p>
            <a:pPr lvl="1"/>
            <a:r>
              <a:rPr lang="en-US" dirty="0"/>
              <a:t>NIC driver: default is kernel module but it can be partitioned with </a:t>
            </a:r>
            <a:r>
              <a:rPr lang="en-US" dirty="0">
                <a:solidFill>
                  <a:srgbClr val="F949F9"/>
                </a:solidFill>
              </a:rPr>
              <a:t>SRIOV</a:t>
            </a:r>
            <a:r>
              <a:rPr lang="en-US" dirty="0"/>
              <a:t>, </a:t>
            </a:r>
            <a:r>
              <a:rPr lang="en-US" dirty="0">
                <a:solidFill>
                  <a:srgbClr val="F949F9"/>
                </a:solidFill>
              </a:rPr>
              <a:t>DPDK-PMD</a:t>
            </a:r>
            <a:r>
              <a:rPr lang="en-US" dirty="0"/>
              <a:t> is another choice</a:t>
            </a:r>
          </a:p>
          <a:p>
            <a:pPr lvl="1"/>
            <a:r>
              <a:rPr lang="en-US" dirty="0"/>
              <a:t>Hardware Acceleration: These are hardware dependent platforms to speed up. E.g.: Smart NICs, FPGAs,…</a:t>
            </a:r>
          </a:p>
          <a:p>
            <a:pPr lvl="1"/>
            <a:r>
              <a:rPr lang="en-US" dirty="0"/>
              <a:t>QOS: </a:t>
            </a:r>
            <a:r>
              <a:rPr lang="en-US" dirty="0">
                <a:solidFill>
                  <a:srgbClr val="F949F9"/>
                </a:solidFill>
              </a:rPr>
              <a:t>Intel RDT </a:t>
            </a:r>
            <a:r>
              <a:rPr lang="en-US" dirty="0"/>
              <a:t>technology to control shared resources usage and detect noisy neighbors</a:t>
            </a:r>
          </a:p>
        </p:txBody>
      </p:sp>
    </p:spTree>
    <p:extLst>
      <p:ext uri="{BB962C8B-B14F-4D97-AF65-F5344CB8AC3E}">
        <p14:creationId xmlns:p14="http://schemas.microsoft.com/office/powerpoint/2010/main" val="42639240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BEF1-85BF-4B49-8657-DCA7C49622CB}"/>
              </a:ext>
            </a:extLst>
          </p:cNvPr>
          <p:cNvSpPr>
            <a:spLocks noGrp="1"/>
          </p:cNvSpPr>
          <p:nvPr>
            <p:ph type="title"/>
          </p:nvPr>
        </p:nvSpPr>
        <p:spPr/>
        <p:txBody>
          <a:bodyPr>
            <a:normAutofit/>
          </a:bodyPr>
          <a:lstStyle/>
          <a:p>
            <a:r>
              <a:rPr lang="en-US" dirty="0"/>
              <a:t>Opensource NFV</a:t>
            </a:r>
          </a:p>
        </p:txBody>
      </p:sp>
      <p:sp>
        <p:nvSpPr>
          <p:cNvPr id="3" name="Content Placeholder 2">
            <a:extLst>
              <a:ext uri="{FF2B5EF4-FFF2-40B4-BE49-F238E27FC236}">
                <a16:creationId xmlns:a16="http://schemas.microsoft.com/office/drawing/2014/main" id="{04946A4C-289A-430B-9964-E37A7093E340}"/>
              </a:ext>
            </a:extLst>
          </p:cNvPr>
          <p:cNvSpPr>
            <a:spLocks noGrp="1"/>
          </p:cNvSpPr>
          <p:nvPr>
            <p:ph idx="1"/>
          </p:nvPr>
        </p:nvSpPr>
        <p:spPr/>
        <p:txBody>
          <a:bodyPr>
            <a:normAutofit lnSpcReduction="10000"/>
          </a:bodyPr>
          <a:lstStyle/>
          <a:p>
            <a:r>
              <a:rPr lang="en-US" dirty="0"/>
              <a:t>Different cloud providers with different capabilities (Amazon’s </a:t>
            </a:r>
            <a:r>
              <a:rPr lang="en-US" dirty="0" err="1"/>
              <a:t>ixgb</a:t>
            </a:r>
            <a:r>
              <a:rPr lang="en-US" dirty="0"/>
              <a:t> and ENA interface,…)</a:t>
            </a:r>
          </a:p>
          <a:p>
            <a:r>
              <a:rPr lang="en-US" dirty="0"/>
              <a:t>Opensource projects:</a:t>
            </a:r>
          </a:p>
          <a:p>
            <a:pPr lvl="1"/>
            <a:r>
              <a:rPr lang="en-US" dirty="0">
                <a:solidFill>
                  <a:srgbClr val="F949F9"/>
                </a:solidFill>
              </a:rPr>
              <a:t>FD.IO/VPP</a:t>
            </a:r>
            <a:r>
              <a:rPr lang="en-US" dirty="0"/>
              <a:t>:</a:t>
            </a:r>
          </a:p>
          <a:p>
            <a:pPr lvl="2"/>
            <a:r>
              <a:rPr lang="en-US" dirty="0"/>
              <a:t>A Vector Packet Processing running in user space</a:t>
            </a:r>
          </a:p>
          <a:p>
            <a:pPr lvl="2"/>
            <a:r>
              <a:rPr lang="en-US" dirty="0"/>
              <a:t>based on DPDK</a:t>
            </a:r>
          </a:p>
          <a:p>
            <a:pPr lvl="2"/>
            <a:r>
              <a:rPr lang="en-US" dirty="0"/>
              <a:t>can be used for non-virtualized or virtualized environments.</a:t>
            </a:r>
          </a:p>
          <a:p>
            <a:pPr lvl="2"/>
            <a:r>
              <a:rPr lang="en-US" dirty="0"/>
              <a:t>Process multiple packets on the same time using graph nodes</a:t>
            </a:r>
          </a:p>
          <a:p>
            <a:pPr lvl="2"/>
            <a:r>
              <a:rPr lang="en-US" dirty="0">
                <a:solidFill>
                  <a:srgbClr val="F949F9"/>
                </a:solidFill>
              </a:rPr>
              <a:t>Graph node</a:t>
            </a:r>
            <a:r>
              <a:rPr lang="en-US" dirty="0"/>
              <a:t> is customizable for different packet processing path</a:t>
            </a:r>
          </a:p>
          <a:p>
            <a:pPr lvl="1"/>
            <a:r>
              <a:rPr lang="en-US" dirty="0">
                <a:solidFill>
                  <a:srgbClr val="F949F9"/>
                </a:solidFill>
              </a:rPr>
              <a:t>Snort</a:t>
            </a:r>
            <a:r>
              <a:rPr lang="en-US" dirty="0"/>
              <a:t>:</a:t>
            </a:r>
          </a:p>
          <a:p>
            <a:pPr lvl="2"/>
            <a:r>
              <a:rPr lang="en-US" dirty="0"/>
              <a:t>DPDK is used in </a:t>
            </a:r>
            <a:r>
              <a:rPr lang="en-US" dirty="0">
                <a:solidFill>
                  <a:srgbClr val="F949F9"/>
                </a:solidFill>
              </a:rPr>
              <a:t>Data Acquisition Model packet interface</a:t>
            </a:r>
            <a:r>
              <a:rPr lang="en-US" dirty="0"/>
              <a:t>(DAQ)</a:t>
            </a:r>
          </a:p>
          <a:p>
            <a:pPr lvl="2"/>
            <a:r>
              <a:rPr lang="en-US" dirty="0"/>
              <a:t>Intel “</a:t>
            </a:r>
            <a:r>
              <a:rPr lang="en-US" dirty="0" err="1"/>
              <a:t>HyperScan</a:t>
            </a:r>
            <a:r>
              <a:rPr lang="en-US" dirty="0"/>
              <a:t>” can also be integrated</a:t>
            </a:r>
          </a:p>
        </p:txBody>
      </p:sp>
    </p:spTree>
    <p:extLst>
      <p:ext uri="{BB962C8B-B14F-4D97-AF65-F5344CB8AC3E}">
        <p14:creationId xmlns:p14="http://schemas.microsoft.com/office/powerpoint/2010/main" val="22777382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741E-2D77-43D9-9C48-AB4F6435658D}"/>
              </a:ext>
            </a:extLst>
          </p:cNvPr>
          <p:cNvSpPr>
            <a:spLocks noGrp="1"/>
          </p:cNvSpPr>
          <p:nvPr>
            <p:ph type="title"/>
          </p:nvPr>
        </p:nvSpPr>
        <p:spPr/>
        <p:txBody>
          <a:bodyPr/>
          <a:lstStyle/>
          <a:p>
            <a:r>
              <a:rPr lang="en-US" dirty="0"/>
              <a:t>2- Virtual Switch</a:t>
            </a:r>
          </a:p>
        </p:txBody>
      </p:sp>
      <p:sp>
        <p:nvSpPr>
          <p:cNvPr id="3" name="Content Placeholder 2">
            <a:extLst>
              <a:ext uri="{FF2B5EF4-FFF2-40B4-BE49-F238E27FC236}">
                <a16:creationId xmlns:a16="http://schemas.microsoft.com/office/drawing/2014/main" id="{EFAC0D11-F1CA-49C2-9C41-CF07D87EC9CC}"/>
              </a:ext>
            </a:extLst>
          </p:cNvPr>
          <p:cNvSpPr>
            <a:spLocks noGrp="1"/>
          </p:cNvSpPr>
          <p:nvPr>
            <p:ph idx="1"/>
          </p:nvPr>
        </p:nvSpPr>
        <p:spPr/>
        <p:txBody>
          <a:bodyPr/>
          <a:lstStyle/>
          <a:p>
            <a:r>
              <a:rPr lang="en-US" dirty="0"/>
              <a:t>Networking for NFVs in the cloud</a:t>
            </a:r>
          </a:p>
          <a:p>
            <a:r>
              <a:rPr lang="en-US" dirty="0" err="1"/>
              <a:t>Datapathes</a:t>
            </a:r>
            <a:r>
              <a:rPr lang="en-US" dirty="0"/>
              <a:t>:</a:t>
            </a:r>
          </a:p>
          <a:p>
            <a:pPr lvl="1"/>
            <a:r>
              <a:rPr lang="en-US" dirty="0">
                <a:solidFill>
                  <a:srgbClr val="F949F9"/>
                </a:solidFill>
              </a:rPr>
              <a:t>East-west</a:t>
            </a:r>
            <a:r>
              <a:rPr lang="en-US" dirty="0"/>
              <a:t>: between </a:t>
            </a:r>
            <a:r>
              <a:rPr lang="en-US" dirty="0">
                <a:solidFill>
                  <a:srgbClr val="F949F9"/>
                </a:solidFill>
              </a:rPr>
              <a:t>VNF</a:t>
            </a:r>
            <a:r>
              <a:rPr lang="en-US" dirty="0"/>
              <a:t>’s VMs in the same host</a:t>
            </a:r>
          </a:p>
          <a:p>
            <a:pPr lvl="1"/>
            <a:r>
              <a:rPr lang="en-US" dirty="0">
                <a:solidFill>
                  <a:srgbClr val="F949F9"/>
                </a:solidFill>
              </a:rPr>
              <a:t>North-south</a:t>
            </a:r>
            <a:r>
              <a:rPr lang="en-US" dirty="0"/>
              <a:t>: between </a:t>
            </a:r>
            <a:r>
              <a:rPr lang="en-US" dirty="0">
                <a:solidFill>
                  <a:srgbClr val="F949F9"/>
                </a:solidFill>
              </a:rPr>
              <a:t>VNF</a:t>
            </a:r>
            <a:r>
              <a:rPr lang="en-US" dirty="0"/>
              <a:t>’s VM and external functions that can be across multiple servers</a:t>
            </a:r>
          </a:p>
          <a:p>
            <a:r>
              <a:rPr lang="en-US" dirty="0"/>
              <a:t>Available Virtual Switches: all of them use DPDK</a:t>
            </a:r>
          </a:p>
          <a:p>
            <a:pPr lvl="1"/>
            <a:r>
              <a:rPr lang="en-US" dirty="0"/>
              <a:t>Open-Source: </a:t>
            </a:r>
            <a:r>
              <a:rPr lang="en-US" dirty="0">
                <a:solidFill>
                  <a:srgbClr val="FF0000"/>
                </a:solidFill>
              </a:rPr>
              <a:t>OVS</a:t>
            </a:r>
            <a:r>
              <a:rPr lang="en-US" dirty="0"/>
              <a:t>, VPP, </a:t>
            </a:r>
            <a:r>
              <a:rPr lang="en-US" dirty="0" err="1"/>
              <a:t>Snabb</a:t>
            </a:r>
            <a:r>
              <a:rPr lang="en-US" dirty="0"/>
              <a:t>, Lagopus, VPP, Tungsten Fabric, …</a:t>
            </a:r>
          </a:p>
          <a:p>
            <a:pPr lvl="1"/>
            <a:r>
              <a:rPr lang="en-US" dirty="0"/>
              <a:t>Commercial: VMWare NSX-T, Juniper </a:t>
            </a:r>
            <a:r>
              <a:rPr lang="en-US" dirty="0" err="1"/>
              <a:t>Contail</a:t>
            </a:r>
            <a:r>
              <a:rPr lang="en-US" dirty="0"/>
              <a:t>, Wind River Titanium Edition, 6WINDGate…</a:t>
            </a:r>
          </a:p>
        </p:txBody>
      </p:sp>
    </p:spTree>
    <p:extLst>
      <p:ext uri="{BB962C8B-B14F-4D97-AF65-F5344CB8AC3E}">
        <p14:creationId xmlns:p14="http://schemas.microsoft.com/office/powerpoint/2010/main" val="5581994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C2E4C-A7ED-46B6-882B-5A85954B2F7D}"/>
              </a:ext>
            </a:extLst>
          </p:cNvPr>
          <p:cNvSpPr>
            <a:spLocks noGrp="1"/>
          </p:cNvSpPr>
          <p:nvPr>
            <p:ph type="title"/>
          </p:nvPr>
        </p:nvSpPr>
        <p:spPr/>
        <p:txBody>
          <a:bodyPr/>
          <a:lstStyle/>
          <a:p>
            <a:r>
              <a:rPr lang="en-US" dirty="0"/>
              <a:t>Open </a:t>
            </a:r>
            <a:r>
              <a:rPr lang="en-US" dirty="0" err="1"/>
              <a:t>vSwitch</a:t>
            </a:r>
            <a:r>
              <a:rPr lang="en-US" dirty="0"/>
              <a:t> - OVS</a:t>
            </a:r>
          </a:p>
        </p:txBody>
      </p:sp>
      <p:cxnSp>
        <p:nvCxnSpPr>
          <p:cNvPr id="7" name="Straight Connector 6">
            <a:extLst>
              <a:ext uri="{FF2B5EF4-FFF2-40B4-BE49-F238E27FC236}">
                <a16:creationId xmlns:a16="http://schemas.microsoft.com/office/drawing/2014/main" id="{0A012412-F0E5-4831-BFCD-10BB4F95CC60}"/>
              </a:ext>
            </a:extLst>
          </p:cNvPr>
          <p:cNvCxnSpPr/>
          <p:nvPr/>
        </p:nvCxnSpPr>
        <p:spPr>
          <a:xfrm>
            <a:off x="1906859" y="4505093"/>
            <a:ext cx="7571678"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4C44601-FEC6-4F72-9A43-AC3901EBFA79}"/>
              </a:ext>
            </a:extLst>
          </p:cNvPr>
          <p:cNvSpPr txBox="1"/>
          <p:nvPr/>
        </p:nvSpPr>
        <p:spPr>
          <a:xfrm>
            <a:off x="8573894" y="4887073"/>
            <a:ext cx="970156" cy="369332"/>
          </a:xfrm>
          <a:prstGeom prst="rect">
            <a:avLst/>
          </a:prstGeom>
          <a:noFill/>
        </p:spPr>
        <p:txBody>
          <a:bodyPr wrap="square" rtlCol="0">
            <a:spAutoFit/>
          </a:bodyPr>
          <a:lstStyle/>
          <a:p>
            <a:r>
              <a:rPr lang="en-US" dirty="0"/>
              <a:t>Kernel</a:t>
            </a:r>
          </a:p>
        </p:txBody>
      </p:sp>
      <p:sp>
        <p:nvSpPr>
          <p:cNvPr id="9" name="TextBox 8">
            <a:extLst>
              <a:ext uri="{FF2B5EF4-FFF2-40B4-BE49-F238E27FC236}">
                <a16:creationId xmlns:a16="http://schemas.microsoft.com/office/drawing/2014/main" id="{57F0FA6F-D273-4EF9-802F-AE7E5F380111}"/>
              </a:ext>
            </a:extLst>
          </p:cNvPr>
          <p:cNvSpPr txBox="1"/>
          <p:nvPr/>
        </p:nvSpPr>
        <p:spPr>
          <a:xfrm>
            <a:off x="8565445" y="3145978"/>
            <a:ext cx="970156" cy="369332"/>
          </a:xfrm>
          <a:prstGeom prst="rect">
            <a:avLst/>
          </a:prstGeom>
          <a:noFill/>
        </p:spPr>
        <p:txBody>
          <a:bodyPr wrap="square" rtlCol="0">
            <a:spAutoFit/>
          </a:bodyPr>
          <a:lstStyle/>
          <a:p>
            <a:r>
              <a:rPr lang="en-US" dirty="0"/>
              <a:t>User</a:t>
            </a:r>
          </a:p>
        </p:txBody>
      </p:sp>
      <p:sp>
        <p:nvSpPr>
          <p:cNvPr id="10" name="Rectangle 9">
            <a:extLst>
              <a:ext uri="{FF2B5EF4-FFF2-40B4-BE49-F238E27FC236}">
                <a16:creationId xmlns:a16="http://schemas.microsoft.com/office/drawing/2014/main" id="{BDD92572-8D5D-4813-BAAB-9A2A76C6F97B}"/>
              </a:ext>
            </a:extLst>
          </p:cNvPr>
          <p:cNvSpPr/>
          <p:nvPr/>
        </p:nvSpPr>
        <p:spPr>
          <a:xfrm>
            <a:off x="3792885" y="3558155"/>
            <a:ext cx="1201173" cy="7194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err="1"/>
              <a:t>vswitchd</a:t>
            </a:r>
            <a:endParaRPr lang="en-US" dirty="0"/>
          </a:p>
        </p:txBody>
      </p:sp>
      <p:sp>
        <p:nvSpPr>
          <p:cNvPr id="11" name="Rectangle 10">
            <a:extLst>
              <a:ext uri="{FF2B5EF4-FFF2-40B4-BE49-F238E27FC236}">
                <a16:creationId xmlns:a16="http://schemas.microsoft.com/office/drawing/2014/main" id="{74FE2DEB-D17D-4230-BCE8-7C1EBECE71F9}"/>
              </a:ext>
            </a:extLst>
          </p:cNvPr>
          <p:cNvSpPr/>
          <p:nvPr/>
        </p:nvSpPr>
        <p:spPr>
          <a:xfrm>
            <a:off x="4084924" y="2325189"/>
            <a:ext cx="834241" cy="6361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err="1"/>
              <a:t>appctl</a:t>
            </a:r>
            <a:endParaRPr lang="en-US" dirty="0"/>
          </a:p>
        </p:txBody>
      </p:sp>
      <p:cxnSp>
        <p:nvCxnSpPr>
          <p:cNvPr id="13" name="Straight Arrow Connector 12">
            <a:extLst>
              <a:ext uri="{FF2B5EF4-FFF2-40B4-BE49-F238E27FC236}">
                <a16:creationId xmlns:a16="http://schemas.microsoft.com/office/drawing/2014/main" id="{99EE8CBC-B1D6-4741-92D0-97C908A6B25B}"/>
              </a:ext>
            </a:extLst>
          </p:cNvPr>
          <p:cNvCxnSpPr>
            <a:cxnSpLocks/>
          </p:cNvCxnSpPr>
          <p:nvPr/>
        </p:nvCxnSpPr>
        <p:spPr>
          <a:xfrm rot="16200000">
            <a:off x="3910421" y="3253351"/>
            <a:ext cx="584078"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229920-3AFA-40E2-9BA2-20B68CD14A05}"/>
              </a:ext>
            </a:extLst>
          </p:cNvPr>
          <p:cNvCxnSpPr>
            <a:cxnSpLocks/>
          </p:cNvCxnSpPr>
          <p:nvPr/>
        </p:nvCxnSpPr>
        <p:spPr>
          <a:xfrm rot="16200000" flipH="1">
            <a:off x="4353706" y="3293252"/>
            <a:ext cx="58407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C61808E-6753-428B-86D8-F0BDCD7E6D98}"/>
              </a:ext>
            </a:extLst>
          </p:cNvPr>
          <p:cNvSpPr txBox="1"/>
          <p:nvPr/>
        </p:nvSpPr>
        <p:spPr>
          <a:xfrm>
            <a:off x="3581337" y="3106398"/>
            <a:ext cx="696626" cy="246221"/>
          </a:xfrm>
          <a:prstGeom prst="rect">
            <a:avLst/>
          </a:prstGeom>
          <a:noFill/>
        </p:spPr>
        <p:txBody>
          <a:bodyPr wrap="square" rtlCol="0">
            <a:spAutoFit/>
          </a:bodyPr>
          <a:lstStyle/>
          <a:p>
            <a:r>
              <a:rPr lang="en-US" sz="1000" dirty="0"/>
              <a:t>monitor</a:t>
            </a:r>
          </a:p>
        </p:txBody>
      </p:sp>
      <p:sp>
        <p:nvSpPr>
          <p:cNvPr id="17" name="TextBox 16">
            <a:extLst>
              <a:ext uri="{FF2B5EF4-FFF2-40B4-BE49-F238E27FC236}">
                <a16:creationId xmlns:a16="http://schemas.microsoft.com/office/drawing/2014/main" id="{F6C664EE-4FA7-4786-B2E9-916BF1A1322D}"/>
              </a:ext>
            </a:extLst>
          </p:cNvPr>
          <p:cNvSpPr txBox="1"/>
          <p:nvPr/>
        </p:nvSpPr>
        <p:spPr>
          <a:xfrm>
            <a:off x="4645745" y="3036759"/>
            <a:ext cx="696626" cy="246221"/>
          </a:xfrm>
          <a:prstGeom prst="rect">
            <a:avLst/>
          </a:prstGeom>
          <a:noFill/>
        </p:spPr>
        <p:txBody>
          <a:bodyPr wrap="square" rtlCol="0">
            <a:spAutoFit/>
          </a:bodyPr>
          <a:lstStyle/>
          <a:p>
            <a:r>
              <a:rPr lang="en-US" sz="1000" dirty="0"/>
              <a:t>setting</a:t>
            </a:r>
          </a:p>
        </p:txBody>
      </p:sp>
      <p:sp>
        <p:nvSpPr>
          <p:cNvPr id="18" name="Rectangle 17">
            <a:extLst>
              <a:ext uri="{FF2B5EF4-FFF2-40B4-BE49-F238E27FC236}">
                <a16:creationId xmlns:a16="http://schemas.microsoft.com/office/drawing/2014/main" id="{2FFBCE89-FBBD-4E89-95E0-2800503F352D}"/>
              </a:ext>
            </a:extLst>
          </p:cNvPr>
          <p:cNvSpPr/>
          <p:nvPr/>
        </p:nvSpPr>
        <p:spPr>
          <a:xfrm>
            <a:off x="2145392" y="2378028"/>
            <a:ext cx="1007384" cy="53044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err="1"/>
              <a:t>ofctl</a:t>
            </a:r>
            <a:endParaRPr lang="en-US" dirty="0"/>
          </a:p>
        </p:txBody>
      </p:sp>
      <p:cxnSp>
        <p:nvCxnSpPr>
          <p:cNvPr id="20" name="Connector: Elbow 19">
            <a:extLst>
              <a:ext uri="{FF2B5EF4-FFF2-40B4-BE49-F238E27FC236}">
                <a16:creationId xmlns:a16="http://schemas.microsoft.com/office/drawing/2014/main" id="{68B5A65C-1DDC-42C5-BEDF-4367CFE712B0}"/>
              </a:ext>
            </a:extLst>
          </p:cNvPr>
          <p:cNvCxnSpPr>
            <a:endCxn id="10" idx="1"/>
          </p:cNvCxnSpPr>
          <p:nvPr/>
        </p:nvCxnSpPr>
        <p:spPr>
          <a:xfrm>
            <a:off x="2647950" y="2926948"/>
            <a:ext cx="1144935" cy="990919"/>
          </a:xfrm>
          <a:prstGeom prst="bentConnector3">
            <a:avLst>
              <a:gd name="adj1" fmla="val 8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FC06E9F-9757-49AF-A52C-46A44929035F}"/>
              </a:ext>
            </a:extLst>
          </p:cNvPr>
          <p:cNvSpPr txBox="1"/>
          <p:nvPr/>
        </p:nvSpPr>
        <p:spPr>
          <a:xfrm>
            <a:off x="2656399" y="3330644"/>
            <a:ext cx="892729" cy="246221"/>
          </a:xfrm>
          <a:prstGeom prst="rect">
            <a:avLst/>
          </a:prstGeom>
          <a:noFill/>
        </p:spPr>
        <p:txBody>
          <a:bodyPr wrap="square" rtlCol="0">
            <a:spAutoFit/>
          </a:bodyPr>
          <a:lstStyle/>
          <a:p>
            <a:r>
              <a:rPr lang="en-US" sz="1000" dirty="0" err="1"/>
              <a:t>openflow</a:t>
            </a:r>
            <a:endParaRPr lang="en-US" sz="1000" dirty="0"/>
          </a:p>
        </p:txBody>
      </p:sp>
      <p:sp>
        <p:nvSpPr>
          <p:cNvPr id="23" name="Rectangle 22">
            <a:extLst>
              <a:ext uri="{FF2B5EF4-FFF2-40B4-BE49-F238E27FC236}">
                <a16:creationId xmlns:a16="http://schemas.microsoft.com/office/drawing/2014/main" id="{E91B6436-18A7-4B0D-BF4E-52BD8F8F1E1C}"/>
              </a:ext>
            </a:extLst>
          </p:cNvPr>
          <p:cNvSpPr/>
          <p:nvPr/>
        </p:nvSpPr>
        <p:spPr>
          <a:xfrm>
            <a:off x="5772150" y="3667898"/>
            <a:ext cx="1123951" cy="53735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err="1"/>
              <a:t>db</a:t>
            </a:r>
            <a:r>
              <a:rPr lang="en-US" dirty="0"/>
              <a:t>-server</a:t>
            </a:r>
          </a:p>
        </p:txBody>
      </p:sp>
      <p:cxnSp>
        <p:nvCxnSpPr>
          <p:cNvPr id="24" name="Straight Arrow Connector 23">
            <a:extLst>
              <a:ext uri="{FF2B5EF4-FFF2-40B4-BE49-F238E27FC236}">
                <a16:creationId xmlns:a16="http://schemas.microsoft.com/office/drawing/2014/main" id="{254CAF5E-939F-47DF-B916-3943FD2BEA85}"/>
              </a:ext>
            </a:extLst>
          </p:cNvPr>
          <p:cNvCxnSpPr>
            <a:cxnSpLocks/>
          </p:cNvCxnSpPr>
          <p:nvPr/>
        </p:nvCxnSpPr>
        <p:spPr>
          <a:xfrm flipH="1">
            <a:off x="4994058" y="3788656"/>
            <a:ext cx="7780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E7C20CD-EDEA-4BF7-B98F-128430B7FD5E}"/>
              </a:ext>
            </a:extLst>
          </p:cNvPr>
          <p:cNvCxnSpPr>
            <a:cxnSpLocks/>
          </p:cNvCxnSpPr>
          <p:nvPr/>
        </p:nvCxnSpPr>
        <p:spPr>
          <a:xfrm>
            <a:off x="4994058" y="4083931"/>
            <a:ext cx="7780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57247B5-3D31-432F-9E51-AEDCE35660B7}"/>
              </a:ext>
            </a:extLst>
          </p:cNvPr>
          <p:cNvSpPr txBox="1"/>
          <p:nvPr/>
        </p:nvSpPr>
        <p:spPr>
          <a:xfrm>
            <a:off x="5091016" y="4064765"/>
            <a:ext cx="696626" cy="400110"/>
          </a:xfrm>
          <a:prstGeom prst="rect">
            <a:avLst/>
          </a:prstGeom>
          <a:noFill/>
        </p:spPr>
        <p:txBody>
          <a:bodyPr wrap="square" rtlCol="0">
            <a:spAutoFit/>
          </a:bodyPr>
          <a:lstStyle/>
          <a:p>
            <a:r>
              <a:rPr lang="en-US" sz="1000" dirty="0"/>
              <a:t>runtime statics</a:t>
            </a:r>
          </a:p>
        </p:txBody>
      </p:sp>
      <p:sp>
        <p:nvSpPr>
          <p:cNvPr id="29" name="TextBox 28">
            <a:extLst>
              <a:ext uri="{FF2B5EF4-FFF2-40B4-BE49-F238E27FC236}">
                <a16:creationId xmlns:a16="http://schemas.microsoft.com/office/drawing/2014/main" id="{0E179BBA-8CE8-49FB-85F3-42061D9DA29B}"/>
              </a:ext>
            </a:extLst>
          </p:cNvPr>
          <p:cNvSpPr txBox="1"/>
          <p:nvPr/>
        </p:nvSpPr>
        <p:spPr>
          <a:xfrm>
            <a:off x="5075524" y="3487896"/>
            <a:ext cx="696626" cy="246221"/>
          </a:xfrm>
          <a:prstGeom prst="rect">
            <a:avLst/>
          </a:prstGeom>
          <a:noFill/>
        </p:spPr>
        <p:txBody>
          <a:bodyPr wrap="square" rtlCol="0">
            <a:spAutoFit/>
          </a:bodyPr>
          <a:lstStyle/>
          <a:p>
            <a:r>
              <a:rPr lang="en-US" sz="1000" dirty="0"/>
              <a:t>config</a:t>
            </a:r>
          </a:p>
        </p:txBody>
      </p:sp>
      <p:sp>
        <p:nvSpPr>
          <p:cNvPr id="32" name="Rectangle 31">
            <a:extLst>
              <a:ext uri="{FF2B5EF4-FFF2-40B4-BE49-F238E27FC236}">
                <a16:creationId xmlns:a16="http://schemas.microsoft.com/office/drawing/2014/main" id="{52FA5652-08E7-4C40-ABA3-A94C04610061}"/>
              </a:ext>
            </a:extLst>
          </p:cNvPr>
          <p:cNvSpPr/>
          <p:nvPr/>
        </p:nvSpPr>
        <p:spPr>
          <a:xfrm>
            <a:off x="6016020" y="2690339"/>
            <a:ext cx="636210" cy="41605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err="1"/>
              <a:t>vsctl</a:t>
            </a:r>
            <a:endParaRPr lang="en-US" dirty="0"/>
          </a:p>
        </p:txBody>
      </p:sp>
      <p:cxnSp>
        <p:nvCxnSpPr>
          <p:cNvPr id="33" name="Straight Arrow Connector 32">
            <a:extLst>
              <a:ext uri="{FF2B5EF4-FFF2-40B4-BE49-F238E27FC236}">
                <a16:creationId xmlns:a16="http://schemas.microsoft.com/office/drawing/2014/main" id="{AEAFDC05-C0B9-4FFC-B9B9-3766409805AD}"/>
              </a:ext>
            </a:extLst>
          </p:cNvPr>
          <p:cNvCxnSpPr>
            <a:cxnSpLocks/>
            <a:stCxn id="32" idx="2"/>
            <a:endCxn id="23" idx="0"/>
          </p:cNvCxnSpPr>
          <p:nvPr/>
        </p:nvCxnSpPr>
        <p:spPr>
          <a:xfrm>
            <a:off x="6334125" y="3106398"/>
            <a:ext cx="1" cy="56150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2EED1EB-52C2-4232-8F28-342EABDD18E0}"/>
              </a:ext>
            </a:extLst>
          </p:cNvPr>
          <p:cNvSpPr txBox="1"/>
          <p:nvPr/>
        </p:nvSpPr>
        <p:spPr>
          <a:xfrm>
            <a:off x="5742363" y="3168839"/>
            <a:ext cx="696626" cy="246221"/>
          </a:xfrm>
          <a:prstGeom prst="rect">
            <a:avLst/>
          </a:prstGeom>
          <a:noFill/>
        </p:spPr>
        <p:txBody>
          <a:bodyPr wrap="square" rtlCol="0">
            <a:spAutoFit/>
          </a:bodyPr>
          <a:lstStyle/>
          <a:p>
            <a:r>
              <a:rPr lang="en-US" sz="1000" dirty="0"/>
              <a:t>config</a:t>
            </a:r>
          </a:p>
        </p:txBody>
      </p:sp>
      <p:sp>
        <p:nvSpPr>
          <p:cNvPr id="39" name="Rectangle 38">
            <a:extLst>
              <a:ext uri="{FF2B5EF4-FFF2-40B4-BE49-F238E27FC236}">
                <a16:creationId xmlns:a16="http://schemas.microsoft.com/office/drawing/2014/main" id="{2C4C3DEF-70C2-463D-A74D-6707A32B45A0}"/>
              </a:ext>
            </a:extLst>
          </p:cNvPr>
          <p:cNvSpPr/>
          <p:nvPr/>
        </p:nvSpPr>
        <p:spPr>
          <a:xfrm>
            <a:off x="2145392" y="4712027"/>
            <a:ext cx="4750709" cy="7194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err="1"/>
              <a:t>openvswitch.ko</a:t>
            </a:r>
            <a:endParaRPr lang="en-US" dirty="0"/>
          </a:p>
        </p:txBody>
      </p:sp>
      <p:sp>
        <p:nvSpPr>
          <p:cNvPr id="40" name="TextBox 39">
            <a:extLst>
              <a:ext uri="{FF2B5EF4-FFF2-40B4-BE49-F238E27FC236}">
                <a16:creationId xmlns:a16="http://schemas.microsoft.com/office/drawing/2014/main" id="{65737E43-D4F9-4053-B815-7931736550C4}"/>
              </a:ext>
            </a:extLst>
          </p:cNvPr>
          <p:cNvSpPr txBox="1"/>
          <p:nvPr/>
        </p:nvSpPr>
        <p:spPr>
          <a:xfrm>
            <a:off x="2656399" y="3545391"/>
            <a:ext cx="892729" cy="246221"/>
          </a:xfrm>
          <a:prstGeom prst="rect">
            <a:avLst/>
          </a:prstGeom>
          <a:noFill/>
        </p:spPr>
        <p:txBody>
          <a:bodyPr wrap="square" rtlCol="0">
            <a:spAutoFit/>
          </a:bodyPr>
          <a:lstStyle/>
          <a:p>
            <a:r>
              <a:rPr lang="en-US" sz="1000" dirty="0"/>
              <a:t>configs</a:t>
            </a:r>
          </a:p>
        </p:txBody>
      </p:sp>
    </p:spTree>
    <p:extLst>
      <p:ext uri="{BB962C8B-B14F-4D97-AF65-F5344CB8AC3E}">
        <p14:creationId xmlns:p14="http://schemas.microsoft.com/office/powerpoint/2010/main" val="2708926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ADB4-397B-4DC6-AADA-763DC6F5739C}"/>
              </a:ext>
            </a:extLst>
          </p:cNvPr>
          <p:cNvSpPr>
            <a:spLocks noGrp="1"/>
          </p:cNvSpPr>
          <p:nvPr>
            <p:ph type="title"/>
          </p:nvPr>
        </p:nvSpPr>
        <p:spPr/>
        <p:txBody>
          <a:bodyPr/>
          <a:lstStyle/>
          <a:p>
            <a:r>
              <a:rPr lang="en-US" dirty="0"/>
              <a:t>Before DPDK</a:t>
            </a:r>
          </a:p>
        </p:txBody>
      </p:sp>
      <p:sp>
        <p:nvSpPr>
          <p:cNvPr id="3" name="Content Placeholder 2">
            <a:extLst>
              <a:ext uri="{FF2B5EF4-FFF2-40B4-BE49-F238E27FC236}">
                <a16:creationId xmlns:a16="http://schemas.microsoft.com/office/drawing/2014/main" id="{38DD4818-E92F-47FB-98FA-925601F47A3C}"/>
              </a:ext>
            </a:extLst>
          </p:cNvPr>
          <p:cNvSpPr>
            <a:spLocks noGrp="1"/>
          </p:cNvSpPr>
          <p:nvPr>
            <p:ph idx="1"/>
          </p:nvPr>
        </p:nvSpPr>
        <p:spPr/>
        <p:txBody>
          <a:bodyPr/>
          <a:lstStyle/>
          <a:p>
            <a:r>
              <a:rPr lang="en-US" dirty="0"/>
              <a:t>Apps that resides in User space and NIC drivers that are in kernel space</a:t>
            </a:r>
          </a:p>
          <a:p>
            <a:endParaRPr lang="en-US" dirty="0"/>
          </a:p>
        </p:txBody>
      </p:sp>
      <p:pic>
        <p:nvPicPr>
          <p:cNvPr id="5" name="Picture 4">
            <a:extLst>
              <a:ext uri="{FF2B5EF4-FFF2-40B4-BE49-F238E27FC236}">
                <a16:creationId xmlns:a16="http://schemas.microsoft.com/office/drawing/2014/main" id="{529D0478-4A3C-469E-9E5E-1FCA147F94C4}"/>
              </a:ext>
            </a:extLst>
          </p:cNvPr>
          <p:cNvPicPr>
            <a:picLocks noChangeAspect="1"/>
          </p:cNvPicPr>
          <p:nvPr/>
        </p:nvPicPr>
        <p:blipFill>
          <a:blip r:embed="rId2"/>
          <a:stretch>
            <a:fillRect/>
          </a:stretch>
        </p:blipFill>
        <p:spPr>
          <a:xfrm>
            <a:off x="3175590" y="2219045"/>
            <a:ext cx="5372986" cy="3383928"/>
          </a:xfrm>
          <a:prstGeom prst="rect">
            <a:avLst/>
          </a:prstGeom>
        </p:spPr>
      </p:pic>
    </p:spTree>
    <p:extLst>
      <p:ext uri="{BB962C8B-B14F-4D97-AF65-F5344CB8AC3E}">
        <p14:creationId xmlns:p14="http://schemas.microsoft.com/office/powerpoint/2010/main" val="5336495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B0E37-B9AC-4AE2-B6F0-AE35156E21F7}"/>
              </a:ext>
            </a:extLst>
          </p:cNvPr>
          <p:cNvSpPr>
            <a:spLocks noGrp="1"/>
          </p:cNvSpPr>
          <p:nvPr>
            <p:ph type="title"/>
          </p:nvPr>
        </p:nvSpPr>
        <p:spPr/>
        <p:txBody>
          <a:bodyPr>
            <a:normAutofit/>
          </a:bodyPr>
          <a:lstStyle/>
          <a:p>
            <a:r>
              <a:rPr lang="en-US" dirty="0"/>
              <a:t>OVS datapath - Kernel (Native) Datapath</a:t>
            </a:r>
          </a:p>
        </p:txBody>
      </p:sp>
      <p:sp>
        <p:nvSpPr>
          <p:cNvPr id="3" name="Content Placeholder 2">
            <a:extLst>
              <a:ext uri="{FF2B5EF4-FFF2-40B4-BE49-F238E27FC236}">
                <a16:creationId xmlns:a16="http://schemas.microsoft.com/office/drawing/2014/main" id="{F76A208A-9A7A-4CA2-A008-67F18B36D436}"/>
              </a:ext>
            </a:extLst>
          </p:cNvPr>
          <p:cNvSpPr>
            <a:spLocks noGrp="1"/>
          </p:cNvSpPr>
          <p:nvPr>
            <p:ph idx="1"/>
          </p:nvPr>
        </p:nvSpPr>
        <p:spPr/>
        <p:txBody>
          <a:bodyPr/>
          <a:lstStyle/>
          <a:p>
            <a:r>
              <a:rPr lang="en-US" dirty="0"/>
              <a:t>Flow rules which have been configured in the user space through the tools and components mentioned in the previous sections are represented in the kernel in a simple flow table</a:t>
            </a:r>
          </a:p>
        </p:txBody>
      </p:sp>
      <p:sp>
        <p:nvSpPr>
          <p:cNvPr id="5" name="Rectangle 4">
            <a:extLst>
              <a:ext uri="{FF2B5EF4-FFF2-40B4-BE49-F238E27FC236}">
                <a16:creationId xmlns:a16="http://schemas.microsoft.com/office/drawing/2014/main" id="{A2DEC2EA-AAFC-461F-A6D8-47514E1AC8E3}"/>
              </a:ext>
            </a:extLst>
          </p:cNvPr>
          <p:cNvSpPr/>
          <p:nvPr/>
        </p:nvSpPr>
        <p:spPr>
          <a:xfrm>
            <a:off x="1753399" y="3173660"/>
            <a:ext cx="3495496" cy="20935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EBF596A-57B9-473C-9689-23A32AB979A2}"/>
              </a:ext>
            </a:extLst>
          </p:cNvPr>
          <p:cNvSpPr/>
          <p:nvPr/>
        </p:nvSpPr>
        <p:spPr>
          <a:xfrm>
            <a:off x="2394850" y="5131671"/>
            <a:ext cx="687675" cy="4791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NIC</a:t>
            </a:r>
          </a:p>
        </p:txBody>
      </p:sp>
      <p:sp>
        <p:nvSpPr>
          <p:cNvPr id="8" name="Rectangle 7">
            <a:extLst>
              <a:ext uri="{FF2B5EF4-FFF2-40B4-BE49-F238E27FC236}">
                <a16:creationId xmlns:a16="http://schemas.microsoft.com/office/drawing/2014/main" id="{C941C742-43BC-4A71-9177-F2BEC7DAF18B}"/>
              </a:ext>
            </a:extLst>
          </p:cNvPr>
          <p:cNvSpPr/>
          <p:nvPr/>
        </p:nvSpPr>
        <p:spPr>
          <a:xfrm>
            <a:off x="1567407" y="6531750"/>
            <a:ext cx="932119" cy="248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packet</a:t>
            </a:r>
          </a:p>
        </p:txBody>
      </p:sp>
      <p:sp>
        <p:nvSpPr>
          <p:cNvPr id="9" name="Rectangle 8">
            <a:extLst>
              <a:ext uri="{FF2B5EF4-FFF2-40B4-BE49-F238E27FC236}">
                <a16:creationId xmlns:a16="http://schemas.microsoft.com/office/drawing/2014/main" id="{05063431-343A-4C13-9543-37AE1BE928D7}"/>
              </a:ext>
            </a:extLst>
          </p:cNvPr>
          <p:cNvSpPr/>
          <p:nvPr/>
        </p:nvSpPr>
        <p:spPr>
          <a:xfrm>
            <a:off x="2284121" y="3363090"/>
            <a:ext cx="1201173" cy="7194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Flow table</a:t>
            </a:r>
          </a:p>
        </p:txBody>
      </p:sp>
      <p:cxnSp>
        <p:nvCxnSpPr>
          <p:cNvPr id="12" name="Straight Connector 11">
            <a:extLst>
              <a:ext uri="{FF2B5EF4-FFF2-40B4-BE49-F238E27FC236}">
                <a16:creationId xmlns:a16="http://schemas.microsoft.com/office/drawing/2014/main" id="{DE6D2EA6-C3A8-4829-B498-1938CA6A4726}"/>
              </a:ext>
            </a:extLst>
          </p:cNvPr>
          <p:cNvCxnSpPr>
            <a:cxnSpLocks/>
          </p:cNvCxnSpPr>
          <p:nvPr/>
        </p:nvCxnSpPr>
        <p:spPr>
          <a:xfrm>
            <a:off x="6082878" y="2912975"/>
            <a:ext cx="0" cy="2788920"/>
          </a:xfrm>
          <a:prstGeom prst="line">
            <a:avLst/>
          </a:prstGeom>
          <a:ln w="57150"/>
        </p:spPr>
        <p:style>
          <a:lnRef idx="3">
            <a:schemeClr val="dk1"/>
          </a:lnRef>
          <a:fillRef idx="0">
            <a:schemeClr val="dk1"/>
          </a:fillRef>
          <a:effectRef idx="2">
            <a:schemeClr val="dk1"/>
          </a:effectRef>
          <a:fontRef idx="minor">
            <a:schemeClr val="tx1"/>
          </a:fontRef>
        </p:style>
      </p:cxnSp>
      <p:cxnSp>
        <p:nvCxnSpPr>
          <p:cNvPr id="15" name="Connector: Elbow 14">
            <a:extLst>
              <a:ext uri="{FF2B5EF4-FFF2-40B4-BE49-F238E27FC236}">
                <a16:creationId xmlns:a16="http://schemas.microsoft.com/office/drawing/2014/main" id="{C8C4DB2F-4895-414A-8319-456E4C200DC5}"/>
              </a:ext>
            </a:extLst>
          </p:cNvPr>
          <p:cNvCxnSpPr>
            <a:stCxn id="8" idx="3"/>
            <a:endCxn id="6" idx="2"/>
          </p:cNvCxnSpPr>
          <p:nvPr/>
        </p:nvCxnSpPr>
        <p:spPr>
          <a:xfrm flipV="1">
            <a:off x="2499526" y="5610774"/>
            <a:ext cx="239162" cy="10450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76029B-4CCB-4F0D-B92B-F1901EA4F51E}"/>
              </a:ext>
            </a:extLst>
          </p:cNvPr>
          <p:cNvCxnSpPr>
            <a:stCxn id="6" idx="0"/>
          </p:cNvCxnSpPr>
          <p:nvPr/>
        </p:nvCxnSpPr>
        <p:spPr>
          <a:xfrm flipH="1" flipV="1">
            <a:off x="2738687" y="4071215"/>
            <a:ext cx="1" cy="1060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5AF948-219B-4748-A941-8CC8048D5848}"/>
              </a:ext>
            </a:extLst>
          </p:cNvPr>
          <p:cNvCxnSpPr>
            <a:cxnSpLocks/>
          </p:cNvCxnSpPr>
          <p:nvPr/>
        </p:nvCxnSpPr>
        <p:spPr>
          <a:xfrm>
            <a:off x="3501147" y="3629797"/>
            <a:ext cx="3014801" cy="0"/>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Multiplication Sign 20">
            <a:extLst>
              <a:ext uri="{FF2B5EF4-FFF2-40B4-BE49-F238E27FC236}">
                <a16:creationId xmlns:a16="http://schemas.microsoft.com/office/drawing/2014/main" id="{6420CF2A-73BD-4043-A41E-B427B8C35541}"/>
              </a:ext>
            </a:extLst>
          </p:cNvPr>
          <p:cNvSpPr/>
          <p:nvPr/>
        </p:nvSpPr>
        <p:spPr>
          <a:xfrm>
            <a:off x="3371236" y="3505972"/>
            <a:ext cx="190500" cy="2476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2BEA0AF-5161-4AC4-8516-7EBCCC0BB187}"/>
              </a:ext>
            </a:extLst>
          </p:cNvPr>
          <p:cNvSpPr txBox="1"/>
          <p:nvPr/>
        </p:nvSpPr>
        <p:spPr>
          <a:xfrm>
            <a:off x="4293448" y="3785465"/>
            <a:ext cx="552450" cy="369332"/>
          </a:xfrm>
          <a:prstGeom prst="rect">
            <a:avLst/>
          </a:prstGeom>
          <a:noFill/>
        </p:spPr>
        <p:txBody>
          <a:bodyPr wrap="square" rtlCol="0">
            <a:spAutoFit/>
          </a:bodyPr>
          <a:lstStyle/>
          <a:p>
            <a:endParaRPr lang="en-US" dirty="0"/>
          </a:p>
        </p:txBody>
      </p:sp>
      <p:sp>
        <p:nvSpPr>
          <p:cNvPr id="24" name="TextBox 23">
            <a:extLst>
              <a:ext uri="{FF2B5EF4-FFF2-40B4-BE49-F238E27FC236}">
                <a16:creationId xmlns:a16="http://schemas.microsoft.com/office/drawing/2014/main" id="{96C0E170-21FA-45E0-A535-060D4225E0F1}"/>
              </a:ext>
            </a:extLst>
          </p:cNvPr>
          <p:cNvSpPr txBox="1"/>
          <p:nvPr/>
        </p:nvSpPr>
        <p:spPr>
          <a:xfrm>
            <a:off x="4293448" y="3239979"/>
            <a:ext cx="1907108" cy="246221"/>
          </a:xfrm>
          <a:prstGeom prst="rect">
            <a:avLst/>
          </a:prstGeom>
          <a:noFill/>
        </p:spPr>
        <p:txBody>
          <a:bodyPr wrap="square" rtlCol="0">
            <a:spAutoFit/>
          </a:bodyPr>
          <a:lstStyle/>
          <a:p>
            <a:r>
              <a:rPr lang="en-US" sz="1000" dirty="0"/>
              <a:t>Upcall – Exception Packet</a:t>
            </a:r>
          </a:p>
        </p:txBody>
      </p:sp>
      <p:sp>
        <p:nvSpPr>
          <p:cNvPr id="29" name="Rectangle 28">
            <a:extLst>
              <a:ext uri="{FF2B5EF4-FFF2-40B4-BE49-F238E27FC236}">
                <a16:creationId xmlns:a16="http://schemas.microsoft.com/office/drawing/2014/main" id="{A6F52AAA-F4CD-449C-9EF7-E485AE191EB8}"/>
              </a:ext>
            </a:extLst>
          </p:cNvPr>
          <p:cNvSpPr/>
          <p:nvPr/>
        </p:nvSpPr>
        <p:spPr>
          <a:xfrm>
            <a:off x="6508421" y="3108009"/>
            <a:ext cx="3328600" cy="209357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err="1"/>
              <a:t>vswitchd</a:t>
            </a:r>
            <a:endParaRPr lang="en-US" dirty="0"/>
          </a:p>
        </p:txBody>
      </p:sp>
      <p:sp>
        <p:nvSpPr>
          <p:cNvPr id="31" name="Rectangle 30">
            <a:extLst>
              <a:ext uri="{FF2B5EF4-FFF2-40B4-BE49-F238E27FC236}">
                <a16:creationId xmlns:a16="http://schemas.microsoft.com/office/drawing/2014/main" id="{734796B4-AEF0-49F3-8589-5C539FDD8328}"/>
              </a:ext>
            </a:extLst>
          </p:cNvPr>
          <p:cNvSpPr/>
          <p:nvPr/>
        </p:nvSpPr>
        <p:spPr>
          <a:xfrm>
            <a:off x="4339552" y="3477259"/>
            <a:ext cx="1520964" cy="247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Netlink</a:t>
            </a:r>
            <a:endParaRPr lang="en-US" dirty="0"/>
          </a:p>
        </p:txBody>
      </p:sp>
      <p:cxnSp>
        <p:nvCxnSpPr>
          <p:cNvPr id="35" name="Connector: Curved 34">
            <a:extLst>
              <a:ext uri="{FF2B5EF4-FFF2-40B4-BE49-F238E27FC236}">
                <a16:creationId xmlns:a16="http://schemas.microsoft.com/office/drawing/2014/main" id="{64479EB8-AD70-4D3A-8D51-33DAC8745757}"/>
              </a:ext>
            </a:extLst>
          </p:cNvPr>
          <p:cNvCxnSpPr>
            <a:stCxn id="29" idx="0"/>
            <a:endCxn id="9" idx="0"/>
          </p:cNvCxnSpPr>
          <p:nvPr/>
        </p:nvCxnSpPr>
        <p:spPr>
          <a:xfrm rot="16200000" flipH="1" flipV="1">
            <a:off x="5401174" y="591542"/>
            <a:ext cx="255081" cy="5288013"/>
          </a:xfrm>
          <a:prstGeom prst="curvedConnector3">
            <a:avLst>
              <a:gd name="adj1" fmla="val -194174"/>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B550D21-0ED7-48B9-A9F2-B0435A719A05}"/>
              </a:ext>
            </a:extLst>
          </p:cNvPr>
          <p:cNvSpPr txBox="1"/>
          <p:nvPr/>
        </p:nvSpPr>
        <p:spPr>
          <a:xfrm>
            <a:off x="5750298" y="2320600"/>
            <a:ext cx="523128" cy="246221"/>
          </a:xfrm>
          <a:prstGeom prst="rect">
            <a:avLst/>
          </a:prstGeom>
          <a:noFill/>
        </p:spPr>
        <p:txBody>
          <a:bodyPr wrap="square" rtlCol="0">
            <a:spAutoFit/>
          </a:bodyPr>
          <a:lstStyle/>
          <a:p>
            <a:r>
              <a:rPr lang="en-US" sz="1000" dirty="0"/>
              <a:t>Rule</a:t>
            </a:r>
          </a:p>
        </p:txBody>
      </p:sp>
      <p:sp>
        <p:nvSpPr>
          <p:cNvPr id="40" name="TextBox 39">
            <a:extLst>
              <a:ext uri="{FF2B5EF4-FFF2-40B4-BE49-F238E27FC236}">
                <a16:creationId xmlns:a16="http://schemas.microsoft.com/office/drawing/2014/main" id="{4CA9027C-AA8D-4483-B41F-DC96FAAB9C42}"/>
              </a:ext>
            </a:extLst>
          </p:cNvPr>
          <p:cNvSpPr txBox="1"/>
          <p:nvPr/>
        </p:nvSpPr>
        <p:spPr>
          <a:xfrm>
            <a:off x="5050991" y="5450673"/>
            <a:ext cx="955445" cy="369332"/>
          </a:xfrm>
          <a:prstGeom prst="rect">
            <a:avLst/>
          </a:prstGeom>
          <a:noFill/>
        </p:spPr>
        <p:txBody>
          <a:bodyPr wrap="square" rtlCol="0">
            <a:spAutoFit/>
          </a:bodyPr>
          <a:lstStyle/>
          <a:p>
            <a:r>
              <a:rPr lang="en-US" dirty="0">
                <a:solidFill>
                  <a:srgbClr val="FF0000"/>
                </a:solidFill>
              </a:rPr>
              <a:t>Kernel</a:t>
            </a:r>
          </a:p>
        </p:txBody>
      </p:sp>
      <p:sp>
        <p:nvSpPr>
          <p:cNvPr id="41" name="TextBox 40">
            <a:extLst>
              <a:ext uri="{FF2B5EF4-FFF2-40B4-BE49-F238E27FC236}">
                <a16:creationId xmlns:a16="http://schemas.microsoft.com/office/drawing/2014/main" id="{14022169-6085-436A-B50A-3671AD2AD296}"/>
              </a:ext>
            </a:extLst>
          </p:cNvPr>
          <p:cNvSpPr txBox="1"/>
          <p:nvPr/>
        </p:nvSpPr>
        <p:spPr>
          <a:xfrm>
            <a:off x="6273426" y="5450673"/>
            <a:ext cx="955445" cy="369332"/>
          </a:xfrm>
          <a:prstGeom prst="rect">
            <a:avLst/>
          </a:prstGeom>
          <a:noFill/>
        </p:spPr>
        <p:txBody>
          <a:bodyPr wrap="square" rtlCol="0">
            <a:spAutoFit/>
          </a:bodyPr>
          <a:lstStyle/>
          <a:p>
            <a:r>
              <a:rPr lang="en-US" dirty="0">
                <a:solidFill>
                  <a:srgbClr val="FF0000"/>
                </a:solidFill>
              </a:rPr>
              <a:t>User</a:t>
            </a:r>
          </a:p>
        </p:txBody>
      </p:sp>
    </p:spTree>
    <p:extLst>
      <p:ext uri="{BB962C8B-B14F-4D97-AF65-F5344CB8AC3E}">
        <p14:creationId xmlns:p14="http://schemas.microsoft.com/office/powerpoint/2010/main" val="99067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AC11-F3D2-4AA9-8CB6-3C489BDE24B5}"/>
              </a:ext>
            </a:extLst>
          </p:cNvPr>
          <p:cNvSpPr>
            <a:spLocks noGrp="1"/>
          </p:cNvSpPr>
          <p:nvPr>
            <p:ph type="title"/>
          </p:nvPr>
        </p:nvSpPr>
        <p:spPr/>
        <p:txBody>
          <a:bodyPr>
            <a:normAutofit fontScale="90000"/>
          </a:bodyPr>
          <a:lstStyle/>
          <a:p>
            <a:r>
              <a:rPr lang="en-US" dirty="0" err="1"/>
              <a:t>UserSpace</a:t>
            </a:r>
            <a:r>
              <a:rPr lang="en-US" dirty="0"/>
              <a:t> Datapath and DPDK/PMD acceleration</a:t>
            </a:r>
          </a:p>
        </p:txBody>
      </p:sp>
      <p:sp>
        <p:nvSpPr>
          <p:cNvPr id="7" name="Content Placeholder 6">
            <a:extLst>
              <a:ext uri="{FF2B5EF4-FFF2-40B4-BE49-F238E27FC236}">
                <a16:creationId xmlns:a16="http://schemas.microsoft.com/office/drawing/2014/main" id="{B12241B8-7C47-4820-82F7-AB2BD1577A02}"/>
              </a:ext>
            </a:extLst>
          </p:cNvPr>
          <p:cNvSpPr>
            <a:spLocks noGrp="1"/>
          </p:cNvSpPr>
          <p:nvPr>
            <p:ph sz="half" idx="1"/>
          </p:nvPr>
        </p:nvSpPr>
        <p:spPr/>
        <p:txBody>
          <a:bodyPr/>
          <a:lstStyle/>
          <a:p>
            <a:pPr marL="36900" indent="0">
              <a:buNone/>
            </a:pPr>
            <a:endParaRPr lang="en-US" dirty="0"/>
          </a:p>
        </p:txBody>
      </p:sp>
      <p:sp>
        <p:nvSpPr>
          <p:cNvPr id="9" name="Content Placeholder 8">
            <a:extLst>
              <a:ext uri="{FF2B5EF4-FFF2-40B4-BE49-F238E27FC236}">
                <a16:creationId xmlns:a16="http://schemas.microsoft.com/office/drawing/2014/main" id="{962D3766-D9ED-4018-A4DB-412891F5F8EE}"/>
              </a:ext>
            </a:extLst>
          </p:cNvPr>
          <p:cNvSpPr>
            <a:spLocks noGrp="1"/>
          </p:cNvSpPr>
          <p:nvPr>
            <p:ph sz="half" idx="2"/>
          </p:nvPr>
        </p:nvSpPr>
        <p:spPr/>
        <p:txBody>
          <a:bodyPr/>
          <a:lstStyle/>
          <a:p>
            <a:r>
              <a:rPr lang="en-US" dirty="0"/>
              <a:t>moves the forwarding plane into user space</a:t>
            </a:r>
          </a:p>
          <a:p>
            <a:r>
              <a:rPr lang="en-US" dirty="0"/>
              <a:t>It possible to leverage DPDK’s user space libraries and drivers for accelerated packet processing and IO</a:t>
            </a:r>
          </a:p>
        </p:txBody>
      </p:sp>
      <p:pic>
        <p:nvPicPr>
          <p:cNvPr id="8" name="Content Placeholder 4">
            <a:extLst>
              <a:ext uri="{FF2B5EF4-FFF2-40B4-BE49-F238E27FC236}">
                <a16:creationId xmlns:a16="http://schemas.microsoft.com/office/drawing/2014/main" id="{CFAF1794-E02D-4EDD-9CD0-D8E07A1B2803}"/>
              </a:ext>
            </a:extLst>
          </p:cNvPr>
          <p:cNvPicPr>
            <a:picLocks noChangeAspect="1"/>
          </p:cNvPicPr>
          <p:nvPr/>
        </p:nvPicPr>
        <p:blipFill>
          <a:blip r:embed="rId2"/>
          <a:stretch>
            <a:fillRect/>
          </a:stretch>
        </p:blipFill>
        <p:spPr>
          <a:xfrm>
            <a:off x="1176755" y="2072645"/>
            <a:ext cx="4812354" cy="371855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25476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DEBC-93FE-4ACD-854A-158C8C351F12}"/>
              </a:ext>
            </a:extLst>
          </p:cNvPr>
          <p:cNvSpPr>
            <a:spLocks noGrp="1"/>
          </p:cNvSpPr>
          <p:nvPr>
            <p:ph type="title"/>
          </p:nvPr>
        </p:nvSpPr>
        <p:spPr/>
        <p:txBody>
          <a:bodyPr/>
          <a:lstStyle/>
          <a:p>
            <a:r>
              <a:rPr lang="en-US" dirty="0"/>
              <a:t>3- Storage Acceleration</a:t>
            </a:r>
          </a:p>
        </p:txBody>
      </p:sp>
      <p:sp>
        <p:nvSpPr>
          <p:cNvPr id="21" name="Content Placeholder 20">
            <a:extLst>
              <a:ext uri="{FF2B5EF4-FFF2-40B4-BE49-F238E27FC236}">
                <a16:creationId xmlns:a16="http://schemas.microsoft.com/office/drawing/2014/main" id="{68E76612-1E10-4201-BB19-59B262DCAAA7}"/>
              </a:ext>
            </a:extLst>
          </p:cNvPr>
          <p:cNvSpPr>
            <a:spLocks noGrp="1"/>
          </p:cNvSpPr>
          <p:nvPr>
            <p:ph sz="half" idx="2"/>
          </p:nvPr>
        </p:nvSpPr>
        <p:spPr/>
        <p:txBody>
          <a:bodyPr/>
          <a:lstStyle/>
          <a:p>
            <a:r>
              <a:rPr lang="en-US" dirty="0"/>
              <a:t>Write Scenario </a:t>
            </a:r>
            <a:r>
              <a:rPr lang="en-US" dirty="0">
                <a:sym typeface="Wingdings" panose="05000000000000000000" pitchFamily="2" charset="2"/>
              </a:rPr>
              <a:t> two data copies:</a:t>
            </a:r>
          </a:p>
          <a:p>
            <a:pPr lvl="1"/>
            <a:r>
              <a:rPr lang="en-US" dirty="0">
                <a:sym typeface="Wingdings" panose="05000000000000000000" pitchFamily="2" charset="2"/>
              </a:rPr>
              <a:t>Network data write from kernel to userspace  solution: </a:t>
            </a:r>
            <a:r>
              <a:rPr lang="en-US" dirty="0" err="1">
                <a:solidFill>
                  <a:srgbClr val="FFC000"/>
                </a:solidFill>
                <a:sym typeface="Wingdings" panose="05000000000000000000" pitchFamily="2" charset="2"/>
              </a:rPr>
              <a:t>ZeroCopy</a:t>
            </a:r>
            <a:endParaRPr lang="en-US" sz="2000" dirty="0">
              <a:solidFill>
                <a:srgbClr val="FFC000"/>
              </a:solidFill>
              <a:sym typeface="Wingdings" panose="05000000000000000000" pitchFamily="2" charset="2"/>
            </a:endParaRPr>
          </a:p>
          <a:p>
            <a:pPr lvl="1"/>
            <a:r>
              <a:rPr lang="en-US" dirty="0">
                <a:sym typeface="Wingdings" panose="05000000000000000000" pitchFamily="2" charset="2"/>
              </a:rPr>
              <a:t>Backend storage drive to write data on device</a:t>
            </a:r>
            <a:endParaRPr lang="en-US" dirty="0"/>
          </a:p>
        </p:txBody>
      </p:sp>
      <p:cxnSp>
        <p:nvCxnSpPr>
          <p:cNvPr id="22" name="Straight Connector 21">
            <a:extLst>
              <a:ext uri="{FF2B5EF4-FFF2-40B4-BE49-F238E27FC236}">
                <a16:creationId xmlns:a16="http://schemas.microsoft.com/office/drawing/2014/main" id="{CABC88A7-7A0E-4452-88C9-013E584381E3}"/>
              </a:ext>
            </a:extLst>
          </p:cNvPr>
          <p:cNvCxnSpPr>
            <a:cxnSpLocks/>
          </p:cNvCxnSpPr>
          <p:nvPr/>
        </p:nvCxnSpPr>
        <p:spPr>
          <a:xfrm>
            <a:off x="1097280" y="3024052"/>
            <a:ext cx="33963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912831-B009-46B0-8A56-1798DB402208}"/>
              </a:ext>
            </a:extLst>
          </p:cNvPr>
          <p:cNvCxnSpPr>
            <a:cxnSpLocks/>
          </p:cNvCxnSpPr>
          <p:nvPr/>
        </p:nvCxnSpPr>
        <p:spPr>
          <a:xfrm>
            <a:off x="1097280" y="4365172"/>
            <a:ext cx="3396342"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D75EF8D-1E16-43EC-8618-A1CC733D1EE7}"/>
              </a:ext>
            </a:extLst>
          </p:cNvPr>
          <p:cNvSpPr/>
          <p:nvPr/>
        </p:nvSpPr>
        <p:spPr>
          <a:xfrm>
            <a:off x="2011679" y="2233749"/>
            <a:ext cx="1881656" cy="41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Applications</a:t>
            </a:r>
          </a:p>
        </p:txBody>
      </p:sp>
      <p:sp>
        <p:nvSpPr>
          <p:cNvPr id="25" name="Rectangle 24">
            <a:extLst>
              <a:ext uri="{FF2B5EF4-FFF2-40B4-BE49-F238E27FC236}">
                <a16:creationId xmlns:a16="http://schemas.microsoft.com/office/drawing/2014/main" id="{BBDCA646-0DA1-4336-885F-022DE9855D0A}"/>
              </a:ext>
            </a:extLst>
          </p:cNvPr>
          <p:cNvSpPr/>
          <p:nvPr/>
        </p:nvSpPr>
        <p:spPr>
          <a:xfrm>
            <a:off x="2011679" y="3574868"/>
            <a:ext cx="1881656" cy="41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Kernel</a:t>
            </a:r>
          </a:p>
        </p:txBody>
      </p:sp>
      <p:sp>
        <p:nvSpPr>
          <p:cNvPr id="26" name="Rectangle 25">
            <a:extLst>
              <a:ext uri="{FF2B5EF4-FFF2-40B4-BE49-F238E27FC236}">
                <a16:creationId xmlns:a16="http://schemas.microsoft.com/office/drawing/2014/main" id="{06FFCC08-5BB2-4BEA-A980-0880BA874C96}"/>
              </a:ext>
            </a:extLst>
          </p:cNvPr>
          <p:cNvSpPr/>
          <p:nvPr/>
        </p:nvSpPr>
        <p:spPr>
          <a:xfrm>
            <a:off x="2011679" y="4737479"/>
            <a:ext cx="783772" cy="41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NIC</a:t>
            </a:r>
          </a:p>
        </p:txBody>
      </p:sp>
      <p:sp>
        <p:nvSpPr>
          <p:cNvPr id="27" name="Rectangle 26">
            <a:extLst>
              <a:ext uri="{FF2B5EF4-FFF2-40B4-BE49-F238E27FC236}">
                <a16:creationId xmlns:a16="http://schemas.microsoft.com/office/drawing/2014/main" id="{41AA23CD-7535-4AB8-9606-90A9F3CFFD57}"/>
              </a:ext>
            </a:extLst>
          </p:cNvPr>
          <p:cNvSpPr/>
          <p:nvPr/>
        </p:nvSpPr>
        <p:spPr>
          <a:xfrm>
            <a:off x="2908662" y="4737479"/>
            <a:ext cx="984673" cy="417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Storage driver</a:t>
            </a:r>
          </a:p>
        </p:txBody>
      </p:sp>
      <p:cxnSp>
        <p:nvCxnSpPr>
          <p:cNvPr id="28" name="Straight Arrow Connector 27">
            <a:extLst>
              <a:ext uri="{FF2B5EF4-FFF2-40B4-BE49-F238E27FC236}">
                <a16:creationId xmlns:a16="http://schemas.microsoft.com/office/drawing/2014/main" id="{CD04A18D-965B-4515-A14E-B880CDC52EB0}"/>
              </a:ext>
            </a:extLst>
          </p:cNvPr>
          <p:cNvCxnSpPr>
            <a:stCxn id="26" idx="0"/>
          </p:cNvCxnSpPr>
          <p:nvPr/>
        </p:nvCxnSpPr>
        <p:spPr>
          <a:xfrm flipH="1" flipV="1">
            <a:off x="2400300" y="3992866"/>
            <a:ext cx="3265" cy="7446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FB9A9F3-F2CD-4F40-BD52-E2152DF01ECE}"/>
              </a:ext>
            </a:extLst>
          </p:cNvPr>
          <p:cNvCxnSpPr>
            <a:cxnSpLocks/>
          </p:cNvCxnSpPr>
          <p:nvPr/>
        </p:nvCxnSpPr>
        <p:spPr>
          <a:xfrm flipV="1">
            <a:off x="2705100" y="2620148"/>
            <a:ext cx="1" cy="954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03D194-BB43-4CD9-B28C-78348337729B}"/>
              </a:ext>
            </a:extLst>
          </p:cNvPr>
          <p:cNvCxnSpPr>
            <a:cxnSpLocks/>
          </p:cNvCxnSpPr>
          <p:nvPr/>
        </p:nvCxnSpPr>
        <p:spPr>
          <a:xfrm flipH="1">
            <a:off x="3299217" y="2651747"/>
            <a:ext cx="1" cy="954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D4258B-B444-41C7-8901-EDAFD38A7880}"/>
              </a:ext>
            </a:extLst>
          </p:cNvPr>
          <p:cNvCxnSpPr>
            <a:cxnSpLocks/>
          </p:cNvCxnSpPr>
          <p:nvPr/>
        </p:nvCxnSpPr>
        <p:spPr>
          <a:xfrm flipH="1">
            <a:off x="3372694" y="4010267"/>
            <a:ext cx="3265" cy="7446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9EFB354-F105-44CD-B28C-A2A53A808AC3}"/>
              </a:ext>
            </a:extLst>
          </p:cNvPr>
          <p:cNvSpPr txBox="1"/>
          <p:nvPr/>
        </p:nvSpPr>
        <p:spPr>
          <a:xfrm>
            <a:off x="1949208" y="4259462"/>
            <a:ext cx="296028" cy="246221"/>
          </a:xfrm>
          <a:prstGeom prst="rect">
            <a:avLst/>
          </a:prstGeom>
          <a:noFill/>
        </p:spPr>
        <p:txBody>
          <a:bodyPr wrap="square" rtlCol="0">
            <a:spAutoFit/>
          </a:bodyPr>
          <a:lstStyle/>
          <a:p>
            <a:pPr algn="ctr"/>
            <a:r>
              <a:rPr lang="en-US" sz="1000" dirty="0"/>
              <a:t>1</a:t>
            </a:r>
          </a:p>
        </p:txBody>
      </p:sp>
      <p:sp>
        <p:nvSpPr>
          <p:cNvPr id="33" name="TextBox 32">
            <a:extLst>
              <a:ext uri="{FF2B5EF4-FFF2-40B4-BE49-F238E27FC236}">
                <a16:creationId xmlns:a16="http://schemas.microsoft.com/office/drawing/2014/main" id="{63BA5C85-8203-47C4-A417-FF022678708E}"/>
              </a:ext>
            </a:extLst>
          </p:cNvPr>
          <p:cNvSpPr txBox="1"/>
          <p:nvPr/>
        </p:nvSpPr>
        <p:spPr>
          <a:xfrm>
            <a:off x="2375359" y="3062051"/>
            <a:ext cx="296028" cy="246221"/>
          </a:xfrm>
          <a:prstGeom prst="rect">
            <a:avLst/>
          </a:prstGeom>
          <a:noFill/>
        </p:spPr>
        <p:txBody>
          <a:bodyPr wrap="square" rtlCol="0">
            <a:spAutoFit/>
          </a:bodyPr>
          <a:lstStyle/>
          <a:p>
            <a:pPr algn="ctr"/>
            <a:r>
              <a:rPr lang="en-US" sz="1000" dirty="0"/>
              <a:t>2</a:t>
            </a:r>
          </a:p>
        </p:txBody>
      </p:sp>
      <p:sp>
        <p:nvSpPr>
          <p:cNvPr id="34" name="TextBox 33">
            <a:extLst>
              <a:ext uri="{FF2B5EF4-FFF2-40B4-BE49-F238E27FC236}">
                <a16:creationId xmlns:a16="http://schemas.microsoft.com/office/drawing/2014/main" id="{DA2FE595-EF9B-4912-A154-8748B69CD920}"/>
              </a:ext>
            </a:extLst>
          </p:cNvPr>
          <p:cNvSpPr txBox="1"/>
          <p:nvPr/>
        </p:nvSpPr>
        <p:spPr>
          <a:xfrm>
            <a:off x="3364808" y="3071040"/>
            <a:ext cx="296028" cy="246221"/>
          </a:xfrm>
          <a:prstGeom prst="rect">
            <a:avLst/>
          </a:prstGeom>
          <a:noFill/>
        </p:spPr>
        <p:txBody>
          <a:bodyPr wrap="square" rtlCol="0">
            <a:spAutoFit/>
          </a:bodyPr>
          <a:lstStyle/>
          <a:p>
            <a:pPr algn="ctr"/>
            <a:r>
              <a:rPr lang="en-US" sz="1000" dirty="0"/>
              <a:t>3</a:t>
            </a:r>
          </a:p>
        </p:txBody>
      </p:sp>
      <p:sp>
        <p:nvSpPr>
          <p:cNvPr id="35" name="TextBox 34">
            <a:extLst>
              <a:ext uri="{FF2B5EF4-FFF2-40B4-BE49-F238E27FC236}">
                <a16:creationId xmlns:a16="http://schemas.microsoft.com/office/drawing/2014/main" id="{E10BD30E-8F5A-4D81-9E2F-3D6114D20C18}"/>
              </a:ext>
            </a:extLst>
          </p:cNvPr>
          <p:cNvSpPr txBox="1"/>
          <p:nvPr/>
        </p:nvSpPr>
        <p:spPr>
          <a:xfrm>
            <a:off x="3456545" y="4285683"/>
            <a:ext cx="296028" cy="246221"/>
          </a:xfrm>
          <a:prstGeom prst="rect">
            <a:avLst/>
          </a:prstGeom>
          <a:noFill/>
        </p:spPr>
        <p:txBody>
          <a:bodyPr wrap="square" rtlCol="0">
            <a:spAutoFit/>
          </a:bodyPr>
          <a:lstStyle/>
          <a:p>
            <a:pPr algn="ctr"/>
            <a:r>
              <a:rPr lang="en-US" sz="1000" dirty="0"/>
              <a:t>4</a:t>
            </a:r>
          </a:p>
        </p:txBody>
      </p:sp>
      <p:sp>
        <p:nvSpPr>
          <p:cNvPr id="36" name="TextBox 35">
            <a:extLst>
              <a:ext uri="{FF2B5EF4-FFF2-40B4-BE49-F238E27FC236}">
                <a16:creationId xmlns:a16="http://schemas.microsoft.com/office/drawing/2014/main" id="{09A2C4D2-545F-4C34-AD6A-4A0C2E03B4B1}"/>
              </a:ext>
            </a:extLst>
          </p:cNvPr>
          <p:cNvSpPr txBox="1"/>
          <p:nvPr/>
        </p:nvSpPr>
        <p:spPr>
          <a:xfrm>
            <a:off x="3985265" y="2571556"/>
            <a:ext cx="1005954" cy="246221"/>
          </a:xfrm>
          <a:prstGeom prst="rect">
            <a:avLst/>
          </a:prstGeom>
          <a:noFill/>
        </p:spPr>
        <p:txBody>
          <a:bodyPr wrap="square" rtlCol="0">
            <a:spAutoFit/>
          </a:bodyPr>
          <a:lstStyle/>
          <a:p>
            <a:pPr algn="r"/>
            <a:r>
              <a:rPr lang="en-US" sz="1000" dirty="0"/>
              <a:t>User mode</a:t>
            </a:r>
          </a:p>
        </p:txBody>
      </p:sp>
      <p:sp>
        <p:nvSpPr>
          <p:cNvPr id="37" name="TextBox 36">
            <a:extLst>
              <a:ext uri="{FF2B5EF4-FFF2-40B4-BE49-F238E27FC236}">
                <a16:creationId xmlns:a16="http://schemas.microsoft.com/office/drawing/2014/main" id="{83437547-A3DC-4A53-861B-D39B59E11F99}"/>
              </a:ext>
            </a:extLst>
          </p:cNvPr>
          <p:cNvSpPr txBox="1"/>
          <p:nvPr/>
        </p:nvSpPr>
        <p:spPr>
          <a:xfrm>
            <a:off x="3985265" y="3635185"/>
            <a:ext cx="1005954" cy="246221"/>
          </a:xfrm>
          <a:prstGeom prst="rect">
            <a:avLst/>
          </a:prstGeom>
          <a:noFill/>
        </p:spPr>
        <p:txBody>
          <a:bodyPr wrap="square" rtlCol="0">
            <a:spAutoFit/>
          </a:bodyPr>
          <a:lstStyle/>
          <a:p>
            <a:pPr algn="r"/>
            <a:r>
              <a:rPr lang="en-US" sz="1000" dirty="0"/>
              <a:t>Kernel mode</a:t>
            </a:r>
          </a:p>
        </p:txBody>
      </p:sp>
    </p:spTree>
    <p:extLst>
      <p:ext uri="{BB962C8B-B14F-4D97-AF65-F5344CB8AC3E}">
        <p14:creationId xmlns:p14="http://schemas.microsoft.com/office/powerpoint/2010/main" val="12825178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AE1F-D7A5-4A93-8791-337340948F25}"/>
              </a:ext>
            </a:extLst>
          </p:cNvPr>
          <p:cNvSpPr>
            <a:spLocks noGrp="1"/>
          </p:cNvSpPr>
          <p:nvPr>
            <p:ph type="title"/>
          </p:nvPr>
        </p:nvSpPr>
        <p:spPr/>
        <p:txBody>
          <a:bodyPr/>
          <a:lstStyle/>
          <a:p>
            <a:r>
              <a:rPr lang="en-US" dirty="0"/>
              <a:t>SPDK</a:t>
            </a:r>
          </a:p>
        </p:txBody>
      </p:sp>
      <p:sp>
        <p:nvSpPr>
          <p:cNvPr id="5" name="Content Placeholder 4">
            <a:extLst>
              <a:ext uri="{FF2B5EF4-FFF2-40B4-BE49-F238E27FC236}">
                <a16:creationId xmlns:a16="http://schemas.microsoft.com/office/drawing/2014/main" id="{2E5DE7CB-8C16-4D48-A899-3C6813EA4FFD}"/>
              </a:ext>
            </a:extLst>
          </p:cNvPr>
          <p:cNvSpPr>
            <a:spLocks noGrp="1"/>
          </p:cNvSpPr>
          <p:nvPr>
            <p:ph idx="1"/>
          </p:nvPr>
        </p:nvSpPr>
        <p:spPr/>
        <p:txBody>
          <a:bodyPr/>
          <a:lstStyle/>
          <a:p>
            <a:r>
              <a:rPr lang="en-US" dirty="0"/>
              <a:t>A collection of open source software libraries for high performance storage workload</a:t>
            </a:r>
          </a:p>
          <a:p>
            <a:r>
              <a:rPr lang="en-US" dirty="0"/>
              <a:t>Adopts lots of DPDK optimization ideas and also includes the PMDs for </a:t>
            </a:r>
            <a:r>
              <a:rPr lang="en-US" dirty="0" err="1">
                <a:solidFill>
                  <a:srgbClr val="F949F9"/>
                </a:solidFill>
              </a:rPr>
              <a:t>NVMe</a:t>
            </a:r>
            <a:r>
              <a:rPr lang="en-US" dirty="0">
                <a:solidFill>
                  <a:srgbClr val="F949F9"/>
                </a:solidFill>
              </a:rPr>
              <a:t> SSD</a:t>
            </a:r>
            <a:r>
              <a:rPr lang="en-US" dirty="0"/>
              <a:t>. It also has some other libraries to mange CPU,… and other resources use by storage workload</a:t>
            </a:r>
          </a:p>
        </p:txBody>
      </p:sp>
      <p:pic>
        <p:nvPicPr>
          <p:cNvPr id="7" name="Picture 6">
            <a:extLst>
              <a:ext uri="{FF2B5EF4-FFF2-40B4-BE49-F238E27FC236}">
                <a16:creationId xmlns:a16="http://schemas.microsoft.com/office/drawing/2014/main" id="{175ECAA5-3C0F-4C4C-BA8A-25A68A81F335}"/>
              </a:ext>
            </a:extLst>
          </p:cNvPr>
          <p:cNvPicPr>
            <a:picLocks noChangeAspect="1"/>
          </p:cNvPicPr>
          <p:nvPr/>
        </p:nvPicPr>
        <p:blipFill>
          <a:blip r:embed="rId2"/>
          <a:stretch>
            <a:fillRect/>
          </a:stretch>
        </p:blipFill>
        <p:spPr>
          <a:xfrm>
            <a:off x="3121108" y="2952205"/>
            <a:ext cx="5714652" cy="2991394"/>
          </a:xfrm>
          <a:prstGeom prst="rect">
            <a:avLst/>
          </a:prstGeom>
        </p:spPr>
      </p:pic>
    </p:spTree>
    <p:extLst>
      <p:ext uri="{BB962C8B-B14F-4D97-AF65-F5344CB8AC3E}">
        <p14:creationId xmlns:p14="http://schemas.microsoft.com/office/powerpoint/2010/main" val="7380820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E7DE8-5C3C-40E1-9BB5-367F5748EFA1}"/>
              </a:ext>
            </a:extLst>
          </p:cNvPr>
          <p:cNvSpPr>
            <a:spLocks noGrp="1"/>
          </p:cNvSpPr>
          <p:nvPr>
            <p:ph type="title"/>
          </p:nvPr>
        </p:nvSpPr>
        <p:spPr/>
        <p:txBody>
          <a:bodyPr/>
          <a:lstStyle/>
          <a:p>
            <a:r>
              <a:rPr lang="en-US" dirty="0"/>
              <a:t>SPDK Event Framework</a:t>
            </a:r>
          </a:p>
        </p:txBody>
      </p:sp>
      <p:pic>
        <p:nvPicPr>
          <p:cNvPr id="5" name="Content Placeholder 4">
            <a:extLst>
              <a:ext uri="{FF2B5EF4-FFF2-40B4-BE49-F238E27FC236}">
                <a16:creationId xmlns:a16="http://schemas.microsoft.com/office/drawing/2014/main" id="{E497F257-7169-4B77-A701-EE6DAADF83CC}"/>
              </a:ext>
            </a:extLst>
          </p:cNvPr>
          <p:cNvPicPr>
            <a:picLocks noGrp="1" noChangeAspect="1"/>
          </p:cNvPicPr>
          <p:nvPr>
            <p:ph idx="1"/>
          </p:nvPr>
        </p:nvPicPr>
        <p:blipFill>
          <a:blip r:embed="rId2"/>
          <a:stretch>
            <a:fillRect/>
          </a:stretch>
        </p:blipFill>
        <p:spPr>
          <a:xfrm>
            <a:off x="3257033" y="1797278"/>
            <a:ext cx="5667285" cy="4059237"/>
          </a:xfrm>
        </p:spPr>
      </p:pic>
    </p:spTree>
    <p:extLst>
      <p:ext uri="{BB962C8B-B14F-4D97-AF65-F5344CB8AC3E}">
        <p14:creationId xmlns:p14="http://schemas.microsoft.com/office/powerpoint/2010/main" val="34187577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EA05-E63E-4CE9-934A-3A6DA4296424}"/>
              </a:ext>
            </a:extLst>
          </p:cNvPr>
          <p:cNvSpPr>
            <a:spLocks noGrp="1"/>
          </p:cNvSpPr>
          <p:nvPr>
            <p:ph type="title"/>
          </p:nvPr>
        </p:nvSpPr>
        <p:spPr/>
        <p:txBody>
          <a:bodyPr/>
          <a:lstStyle/>
          <a:p>
            <a:r>
              <a:rPr lang="en-US" dirty="0"/>
              <a:t>Storage PMD</a:t>
            </a:r>
          </a:p>
        </p:txBody>
      </p:sp>
      <p:sp>
        <p:nvSpPr>
          <p:cNvPr id="3" name="Content Placeholder 2">
            <a:extLst>
              <a:ext uri="{FF2B5EF4-FFF2-40B4-BE49-F238E27FC236}">
                <a16:creationId xmlns:a16="http://schemas.microsoft.com/office/drawing/2014/main" id="{3EE61191-F5AE-4907-9A23-DEE66254F5C0}"/>
              </a:ext>
            </a:extLst>
          </p:cNvPr>
          <p:cNvSpPr>
            <a:spLocks noGrp="1"/>
          </p:cNvSpPr>
          <p:nvPr>
            <p:ph idx="1"/>
          </p:nvPr>
        </p:nvSpPr>
        <p:spPr/>
        <p:txBody>
          <a:bodyPr/>
          <a:lstStyle/>
          <a:p>
            <a:r>
              <a:rPr lang="en-US" dirty="0"/>
              <a:t>Move storage device driver to user space</a:t>
            </a:r>
          </a:p>
          <a:p>
            <a:r>
              <a:rPr lang="en-US" dirty="0"/>
              <a:t>Removes huge </a:t>
            </a:r>
            <a:r>
              <a:rPr lang="en-US" dirty="0">
                <a:solidFill>
                  <a:srgbClr val="F949F9"/>
                </a:solidFill>
              </a:rPr>
              <a:t>systemcalls()</a:t>
            </a:r>
            <a:r>
              <a:rPr lang="en-US" dirty="0"/>
              <a:t> and also eliminates data copy from kernel to user</a:t>
            </a:r>
          </a:p>
          <a:p>
            <a:r>
              <a:rPr lang="en-US" dirty="0"/>
              <a:t>Async I/O mode: application requests the I/O, and a further function check is followed for I/O completion.</a:t>
            </a:r>
          </a:p>
          <a:p>
            <a:r>
              <a:rPr lang="en-US" dirty="0"/>
              <a:t>Lockfree design: SPDK adopts a lockless design, and each core (thread) accesses its own resources such as memory, I/O submission queue, I/O completion queue.</a:t>
            </a:r>
          </a:p>
        </p:txBody>
      </p:sp>
    </p:spTree>
    <p:extLst>
      <p:ext uri="{BB962C8B-B14F-4D97-AF65-F5344CB8AC3E}">
        <p14:creationId xmlns:p14="http://schemas.microsoft.com/office/powerpoint/2010/main" val="67462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6C709-C774-4FB0-A9B3-A60A005462E6}"/>
              </a:ext>
            </a:extLst>
          </p:cNvPr>
          <p:cNvSpPr>
            <a:spLocks noGrp="1"/>
          </p:cNvSpPr>
          <p:nvPr>
            <p:ph type="title"/>
          </p:nvPr>
        </p:nvSpPr>
        <p:spPr/>
        <p:txBody>
          <a:bodyPr/>
          <a:lstStyle/>
          <a:p>
            <a:r>
              <a:rPr lang="en-US" dirty="0"/>
              <a:t>Storage Services</a:t>
            </a:r>
          </a:p>
        </p:txBody>
      </p:sp>
      <p:sp>
        <p:nvSpPr>
          <p:cNvPr id="3" name="Content Placeholder 2">
            <a:extLst>
              <a:ext uri="{FF2B5EF4-FFF2-40B4-BE49-F238E27FC236}">
                <a16:creationId xmlns:a16="http://schemas.microsoft.com/office/drawing/2014/main" id="{45797674-8906-407D-95F4-9DB78BFF1C01}"/>
              </a:ext>
            </a:extLst>
          </p:cNvPr>
          <p:cNvSpPr>
            <a:spLocks noGrp="1"/>
          </p:cNvSpPr>
          <p:nvPr>
            <p:ph idx="1"/>
          </p:nvPr>
        </p:nvSpPr>
        <p:spPr/>
        <p:txBody>
          <a:bodyPr/>
          <a:lstStyle/>
          <a:p>
            <a:r>
              <a:rPr lang="en-US" dirty="0"/>
              <a:t>Abstraction layer from block IO interface to application</a:t>
            </a:r>
          </a:p>
          <a:p>
            <a:r>
              <a:rPr lang="en-US" dirty="0" err="1">
                <a:solidFill>
                  <a:srgbClr val="F949F9"/>
                </a:solidFill>
              </a:rPr>
              <a:t>Blobstore</a:t>
            </a:r>
            <a:r>
              <a:rPr lang="en-US" dirty="0"/>
              <a:t>: persistent, power-fail-safe block allocator designed to support a high-level storage service such as key/value stores (e.g., </a:t>
            </a:r>
            <a:r>
              <a:rPr lang="en-US" dirty="0" err="1">
                <a:solidFill>
                  <a:srgbClr val="F949F9"/>
                </a:solidFill>
              </a:rPr>
              <a:t>RocksDB</a:t>
            </a:r>
            <a:r>
              <a:rPr lang="en-US" dirty="0"/>
              <a:t>) or local databases (</a:t>
            </a:r>
            <a:r>
              <a:rPr lang="en-US" dirty="0">
                <a:solidFill>
                  <a:srgbClr val="F949F9"/>
                </a:solidFill>
              </a:rPr>
              <a:t>MySQL</a:t>
            </a:r>
            <a:r>
              <a:rPr lang="en-US" dirty="0"/>
              <a:t>), dedicated appliances (</a:t>
            </a:r>
            <a:r>
              <a:rPr lang="en-US" dirty="0">
                <a:solidFill>
                  <a:srgbClr val="F949F9"/>
                </a:solidFill>
              </a:rPr>
              <a:t>SAN</a:t>
            </a:r>
            <a:r>
              <a:rPr lang="en-US" dirty="0"/>
              <a:t> and </a:t>
            </a:r>
            <a:r>
              <a:rPr lang="en-US" dirty="0">
                <a:solidFill>
                  <a:srgbClr val="F949F9"/>
                </a:solidFill>
              </a:rPr>
              <a:t>NAS</a:t>
            </a:r>
            <a:r>
              <a:rPr lang="en-US" dirty="0"/>
              <a:t>), distributed storage systems (e.g., </a:t>
            </a:r>
            <a:r>
              <a:rPr lang="en-US" dirty="0">
                <a:solidFill>
                  <a:srgbClr val="F949F9"/>
                </a:solidFill>
              </a:rPr>
              <a:t>Cassandra</a:t>
            </a:r>
            <a:r>
              <a:rPr lang="en-US" dirty="0"/>
              <a:t>)</a:t>
            </a:r>
            <a:endParaRPr lang="fa-IR" dirty="0"/>
          </a:p>
          <a:p>
            <a:r>
              <a:rPr lang="fa-IR" dirty="0"/>
              <a:t>‌</a:t>
            </a:r>
            <a:r>
              <a:rPr lang="de-DE" dirty="0">
                <a:solidFill>
                  <a:srgbClr val="F949F9"/>
                </a:solidFill>
              </a:rPr>
              <a:t>BDEV</a:t>
            </a:r>
            <a:r>
              <a:rPr lang="de-DE" dirty="0"/>
              <a:t>: </a:t>
            </a:r>
            <a:r>
              <a:rPr lang="en-US" dirty="0" err="1">
                <a:solidFill>
                  <a:srgbClr val="F949F9"/>
                </a:solidFill>
              </a:rPr>
              <a:t>NVMe</a:t>
            </a:r>
            <a:r>
              <a:rPr lang="en-US" dirty="0"/>
              <a:t> device abstraction and other libraries to export the block service interface to applications</a:t>
            </a:r>
          </a:p>
        </p:txBody>
      </p:sp>
    </p:spTree>
    <p:extLst>
      <p:ext uri="{BB962C8B-B14F-4D97-AF65-F5344CB8AC3E}">
        <p14:creationId xmlns:p14="http://schemas.microsoft.com/office/powerpoint/2010/main" val="35521949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08EC-42DE-4B4B-B43A-B15F2C54650F}"/>
              </a:ext>
            </a:extLst>
          </p:cNvPr>
          <p:cNvSpPr>
            <a:spLocks noGrp="1"/>
          </p:cNvSpPr>
          <p:nvPr>
            <p:ph type="title"/>
          </p:nvPr>
        </p:nvSpPr>
        <p:spPr/>
        <p:txBody>
          <a:bodyPr/>
          <a:lstStyle/>
          <a:p>
            <a:r>
              <a:rPr lang="en-US" dirty="0"/>
              <a:t>Storage Protocols</a:t>
            </a:r>
          </a:p>
        </p:txBody>
      </p:sp>
      <p:sp>
        <p:nvSpPr>
          <p:cNvPr id="3" name="Content Placeholder 2">
            <a:extLst>
              <a:ext uri="{FF2B5EF4-FFF2-40B4-BE49-F238E27FC236}">
                <a16:creationId xmlns:a16="http://schemas.microsoft.com/office/drawing/2014/main" id="{F1E1D1A4-D95F-4DA6-B9BB-D8233D002D1A}"/>
              </a:ext>
            </a:extLst>
          </p:cNvPr>
          <p:cNvSpPr>
            <a:spLocks noGrp="1"/>
          </p:cNvSpPr>
          <p:nvPr>
            <p:ph idx="1"/>
          </p:nvPr>
        </p:nvSpPr>
        <p:spPr/>
        <p:txBody>
          <a:bodyPr/>
          <a:lstStyle/>
          <a:p>
            <a:r>
              <a:rPr lang="en-US" dirty="0"/>
              <a:t>SPDK can be used in 3 scenarios:</a:t>
            </a:r>
          </a:p>
          <a:p>
            <a:pPr marL="494100" indent="-457200">
              <a:buFont typeface="+mj-lt"/>
              <a:buAutoNum type="arabicPeriod"/>
            </a:pPr>
            <a:r>
              <a:rPr lang="en-US" dirty="0"/>
              <a:t>Back-end storage applications with block devices such as </a:t>
            </a:r>
            <a:r>
              <a:rPr lang="en-US" dirty="0">
                <a:solidFill>
                  <a:srgbClr val="F949F9"/>
                </a:solidFill>
              </a:rPr>
              <a:t>iSCSI</a:t>
            </a:r>
            <a:r>
              <a:rPr lang="en-US" dirty="0"/>
              <a:t>, </a:t>
            </a:r>
            <a:r>
              <a:rPr lang="en-US" dirty="0" err="1">
                <a:solidFill>
                  <a:srgbClr val="F949F9"/>
                </a:solidFill>
              </a:rPr>
              <a:t>NVMe</a:t>
            </a:r>
            <a:endParaRPr lang="en-US" dirty="0">
              <a:solidFill>
                <a:srgbClr val="F949F9"/>
              </a:solidFill>
            </a:endParaRPr>
          </a:p>
          <a:p>
            <a:pPr marL="494100" indent="-457200">
              <a:buFont typeface="+mj-lt"/>
              <a:buAutoNum type="arabicPeriod"/>
            </a:pPr>
            <a:r>
              <a:rPr lang="en-US" dirty="0"/>
              <a:t>VM acceleration: If </a:t>
            </a:r>
            <a:r>
              <a:rPr lang="en-US" dirty="0">
                <a:solidFill>
                  <a:srgbClr val="F949F9"/>
                </a:solidFill>
              </a:rPr>
              <a:t>QEMU/KVM </a:t>
            </a:r>
            <a:r>
              <a:rPr lang="en-US" dirty="0"/>
              <a:t>is used as a hypervisor, the vhost protocol implements an efficient vhost user space target based on a shared memory channel (for example, vhost </a:t>
            </a:r>
            <a:r>
              <a:rPr lang="en-US" dirty="0">
                <a:solidFill>
                  <a:srgbClr val="F949F9"/>
                </a:solidFill>
              </a:rPr>
              <a:t>SCSI</a:t>
            </a:r>
            <a:r>
              <a:rPr lang="en-US" dirty="0"/>
              <a:t>/</a:t>
            </a:r>
            <a:r>
              <a:rPr lang="en-US" dirty="0">
                <a:solidFill>
                  <a:srgbClr val="F949F9"/>
                </a:solidFill>
              </a:rPr>
              <a:t>blk</a:t>
            </a:r>
            <a:r>
              <a:rPr lang="en-US" dirty="0"/>
              <a:t>/</a:t>
            </a:r>
            <a:r>
              <a:rPr lang="en-US" dirty="0" err="1">
                <a:solidFill>
                  <a:srgbClr val="F949F9"/>
                </a:solidFill>
              </a:rPr>
              <a:t>NVMe</a:t>
            </a:r>
            <a:r>
              <a:rPr lang="en-US" dirty="0"/>
              <a:t> target) to speed up the I/O while using the virtio </a:t>
            </a:r>
            <a:r>
              <a:rPr lang="en-US" sz="1800" dirty="0">
                <a:solidFill>
                  <a:srgbClr val="F949F9"/>
                </a:solidFill>
              </a:rPr>
              <a:t>SCSI/blk </a:t>
            </a:r>
            <a:r>
              <a:rPr lang="en-US" dirty="0"/>
              <a:t>and kernel-native </a:t>
            </a:r>
            <a:r>
              <a:rPr lang="en-US" sz="1800" dirty="0" err="1">
                <a:solidFill>
                  <a:srgbClr val="F949F9"/>
                </a:solidFill>
              </a:rPr>
              <a:t>NVMe</a:t>
            </a:r>
            <a:r>
              <a:rPr lang="en-US" dirty="0"/>
              <a:t> protocols in the virtual machine. It reduces the number of events such as VM interrupts and shortens the I/O stack in the host</a:t>
            </a:r>
          </a:p>
          <a:p>
            <a:pPr marL="494100" indent="-457200">
              <a:buFont typeface="+mj-lt"/>
              <a:buAutoNum type="arabicPeriod"/>
            </a:pPr>
            <a:r>
              <a:rPr lang="en-US" dirty="0"/>
              <a:t>Database storage engine acceleration: for example </a:t>
            </a:r>
            <a:r>
              <a:rPr lang="en-US" dirty="0" err="1">
                <a:solidFill>
                  <a:srgbClr val="F949F9"/>
                </a:solidFill>
              </a:rPr>
              <a:t>RocksDB</a:t>
            </a:r>
            <a:r>
              <a:rPr lang="en-US" dirty="0"/>
              <a:t>. SPDK’s </a:t>
            </a:r>
            <a:r>
              <a:rPr lang="en-US" dirty="0" err="1">
                <a:solidFill>
                  <a:srgbClr val="F949F9"/>
                </a:solidFill>
              </a:rPr>
              <a:t>blobfs</a:t>
            </a:r>
            <a:r>
              <a:rPr lang="en-US" dirty="0"/>
              <a:t>/</a:t>
            </a:r>
            <a:r>
              <a:rPr lang="en-US" dirty="0" err="1">
                <a:solidFill>
                  <a:srgbClr val="F949F9"/>
                </a:solidFill>
              </a:rPr>
              <a:t>blobstore</a:t>
            </a:r>
            <a:r>
              <a:rPr lang="en-US" dirty="0"/>
              <a:t> can now be integrated to speed up the </a:t>
            </a:r>
            <a:r>
              <a:rPr lang="en-US" dirty="0" err="1">
                <a:solidFill>
                  <a:srgbClr val="F949F9"/>
                </a:solidFill>
              </a:rPr>
              <a:t>RocksDB</a:t>
            </a:r>
            <a:r>
              <a:rPr lang="en-US" dirty="0"/>
              <a:t> engine to access </a:t>
            </a:r>
            <a:r>
              <a:rPr lang="en-US" dirty="0" err="1">
                <a:solidFill>
                  <a:srgbClr val="F949F9"/>
                </a:solidFill>
              </a:rPr>
              <a:t>NVMe</a:t>
            </a:r>
            <a:r>
              <a:rPr lang="en-US" dirty="0"/>
              <a:t> SSD.</a:t>
            </a:r>
          </a:p>
        </p:txBody>
      </p:sp>
    </p:spTree>
    <p:extLst>
      <p:ext uri="{BB962C8B-B14F-4D97-AF65-F5344CB8AC3E}">
        <p14:creationId xmlns:p14="http://schemas.microsoft.com/office/powerpoint/2010/main" val="24936267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1B01-B839-47BE-BFBD-509D500F4952}"/>
              </a:ext>
            </a:extLst>
          </p:cNvPr>
          <p:cNvSpPr>
            <a:spLocks noGrp="1"/>
          </p:cNvSpPr>
          <p:nvPr>
            <p:ph type="title"/>
          </p:nvPr>
        </p:nvSpPr>
        <p:spPr/>
        <p:txBody>
          <a:bodyPr/>
          <a:lstStyle/>
          <a:p>
            <a:r>
              <a:rPr lang="de-DE" dirty="0"/>
              <a:t>SPDK </a:t>
            </a:r>
            <a:r>
              <a:rPr lang="en-US" dirty="0"/>
              <a:t>Virtualization</a:t>
            </a:r>
          </a:p>
        </p:txBody>
      </p:sp>
      <p:sp>
        <p:nvSpPr>
          <p:cNvPr id="3" name="Content Placeholder 2">
            <a:extLst>
              <a:ext uri="{FF2B5EF4-FFF2-40B4-BE49-F238E27FC236}">
                <a16:creationId xmlns:a16="http://schemas.microsoft.com/office/drawing/2014/main" id="{545DF150-4F3C-43A3-B35E-5849DE4DC19F}"/>
              </a:ext>
            </a:extLst>
          </p:cNvPr>
          <p:cNvSpPr>
            <a:spLocks noGrp="1"/>
          </p:cNvSpPr>
          <p:nvPr>
            <p:ph idx="1"/>
          </p:nvPr>
        </p:nvSpPr>
        <p:spPr/>
        <p:txBody>
          <a:bodyPr/>
          <a:lstStyle/>
          <a:p>
            <a:r>
              <a:rPr lang="en-US" dirty="0"/>
              <a:t>SPDK provides virtualization interface for when storage workload runs within VM.</a:t>
            </a:r>
          </a:p>
          <a:p>
            <a:r>
              <a:rPr lang="en-US" dirty="0"/>
              <a:t>VM can use </a:t>
            </a:r>
            <a:r>
              <a:rPr lang="en-US" dirty="0">
                <a:solidFill>
                  <a:srgbClr val="FFC000"/>
                </a:solidFill>
              </a:rPr>
              <a:t>virtio-blk</a:t>
            </a:r>
            <a:r>
              <a:rPr lang="en-US" dirty="0"/>
              <a:t> interface to talk with the </a:t>
            </a:r>
            <a:r>
              <a:rPr lang="en-US" dirty="0">
                <a:solidFill>
                  <a:srgbClr val="FFC000"/>
                </a:solidFill>
              </a:rPr>
              <a:t>vhost-user-blk</a:t>
            </a:r>
            <a:r>
              <a:rPr lang="en-US" dirty="0"/>
              <a:t> in backend(host). (no need to know underlying module)</a:t>
            </a:r>
          </a:p>
        </p:txBody>
      </p:sp>
      <p:pic>
        <p:nvPicPr>
          <p:cNvPr id="5" name="Picture 4">
            <a:extLst>
              <a:ext uri="{FF2B5EF4-FFF2-40B4-BE49-F238E27FC236}">
                <a16:creationId xmlns:a16="http://schemas.microsoft.com/office/drawing/2014/main" id="{7C096712-A912-48BE-A5B3-5EA0B8F121A4}"/>
              </a:ext>
            </a:extLst>
          </p:cNvPr>
          <p:cNvPicPr>
            <a:picLocks noChangeAspect="1"/>
          </p:cNvPicPr>
          <p:nvPr/>
        </p:nvPicPr>
        <p:blipFill>
          <a:blip r:embed="rId2"/>
          <a:stretch>
            <a:fillRect/>
          </a:stretch>
        </p:blipFill>
        <p:spPr>
          <a:xfrm>
            <a:off x="3395372" y="3006268"/>
            <a:ext cx="5390608" cy="2784932"/>
          </a:xfrm>
          <a:prstGeom prst="rect">
            <a:avLst/>
          </a:prstGeom>
        </p:spPr>
      </p:pic>
    </p:spTree>
    <p:extLst>
      <p:ext uri="{BB962C8B-B14F-4D97-AF65-F5344CB8AC3E}">
        <p14:creationId xmlns:p14="http://schemas.microsoft.com/office/powerpoint/2010/main" val="30395457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8B56-4A22-4909-A19D-D9120A721B86}"/>
              </a:ext>
            </a:extLst>
          </p:cNvPr>
          <p:cNvSpPr>
            <a:spLocks noGrp="1"/>
          </p:cNvSpPr>
          <p:nvPr>
            <p:ph type="title"/>
          </p:nvPr>
        </p:nvSpPr>
        <p:spPr/>
        <p:txBody>
          <a:bodyPr/>
          <a:lstStyle/>
          <a:p>
            <a:r>
              <a:rPr lang="en-US" dirty="0"/>
              <a:t>Data Security</a:t>
            </a:r>
          </a:p>
        </p:txBody>
      </p:sp>
      <p:sp>
        <p:nvSpPr>
          <p:cNvPr id="3" name="Content Placeholder 2">
            <a:extLst>
              <a:ext uri="{FF2B5EF4-FFF2-40B4-BE49-F238E27FC236}">
                <a16:creationId xmlns:a16="http://schemas.microsoft.com/office/drawing/2014/main" id="{CF115687-FAE7-45F5-802C-619B0CE222F2}"/>
              </a:ext>
            </a:extLst>
          </p:cNvPr>
          <p:cNvSpPr>
            <a:spLocks noGrp="1"/>
          </p:cNvSpPr>
          <p:nvPr>
            <p:ph idx="1"/>
          </p:nvPr>
        </p:nvSpPr>
        <p:spPr/>
        <p:txBody>
          <a:bodyPr/>
          <a:lstStyle/>
          <a:p>
            <a:r>
              <a:rPr lang="en-US" dirty="0"/>
              <a:t>CPU based</a:t>
            </a:r>
          </a:p>
          <a:p>
            <a:pPr lvl="1"/>
            <a:r>
              <a:rPr lang="en-US" dirty="0"/>
              <a:t>SPDK released </a:t>
            </a:r>
            <a:r>
              <a:rPr lang="en-US" dirty="0" err="1">
                <a:solidFill>
                  <a:srgbClr val="FFC000"/>
                </a:solidFill>
              </a:rPr>
              <a:t>cryptovbdev</a:t>
            </a:r>
            <a:r>
              <a:rPr lang="en-US" dirty="0"/>
              <a:t> interface on top of DPDK </a:t>
            </a:r>
            <a:r>
              <a:rPr lang="en-US" dirty="0">
                <a:solidFill>
                  <a:srgbClr val="FFC000"/>
                </a:solidFill>
              </a:rPr>
              <a:t>cryptodev</a:t>
            </a:r>
          </a:p>
          <a:p>
            <a:pPr lvl="1"/>
            <a:r>
              <a:rPr lang="en-US" dirty="0"/>
              <a:t>It can also use Intel CPU </a:t>
            </a:r>
            <a:r>
              <a:rPr lang="en-US" dirty="0">
                <a:solidFill>
                  <a:srgbClr val="F949F9"/>
                </a:solidFill>
              </a:rPr>
              <a:t>QAT</a:t>
            </a:r>
            <a:r>
              <a:rPr lang="en-US" dirty="0"/>
              <a:t> accelerator for PCIe device.</a:t>
            </a:r>
          </a:p>
          <a:p>
            <a:r>
              <a:rPr lang="en-US" dirty="0"/>
              <a:t>Disk Based Encryption</a:t>
            </a:r>
          </a:p>
          <a:p>
            <a:pPr lvl="1"/>
            <a:r>
              <a:rPr lang="en-US" dirty="0">
                <a:solidFill>
                  <a:srgbClr val="F949F9"/>
                </a:solidFill>
              </a:rPr>
              <a:t>SSD</a:t>
            </a:r>
            <a:r>
              <a:rPr lang="en-US" dirty="0"/>
              <a:t>/</a:t>
            </a:r>
            <a:r>
              <a:rPr lang="en-US" dirty="0">
                <a:solidFill>
                  <a:srgbClr val="F949F9"/>
                </a:solidFill>
              </a:rPr>
              <a:t>SED</a:t>
            </a:r>
            <a:r>
              <a:rPr lang="en-US" dirty="0"/>
              <a:t>/</a:t>
            </a:r>
            <a:r>
              <a:rPr lang="en-US" dirty="0">
                <a:solidFill>
                  <a:srgbClr val="F949F9"/>
                </a:solidFill>
              </a:rPr>
              <a:t>Opal</a:t>
            </a:r>
            <a:r>
              <a:rPr lang="en-US" dirty="0"/>
              <a:t> </a:t>
            </a:r>
            <a:r>
              <a:rPr lang="en-US" dirty="0" err="1"/>
              <a:t>vbdev</a:t>
            </a:r>
            <a:endParaRPr lang="en-US" dirty="0"/>
          </a:p>
        </p:txBody>
      </p:sp>
      <p:pic>
        <p:nvPicPr>
          <p:cNvPr id="5" name="Picture 4">
            <a:extLst>
              <a:ext uri="{FF2B5EF4-FFF2-40B4-BE49-F238E27FC236}">
                <a16:creationId xmlns:a16="http://schemas.microsoft.com/office/drawing/2014/main" id="{746FF166-2D82-4DDC-A250-1D39EEF377F6}"/>
              </a:ext>
            </a:extLst>
          </p:cNvPr>
          <p:cNvPicPr>
            <a:picLocks noChangeAspect="1"/>
          </p:cNvPicPr>
          <p:nvPr/>
        </p:nvPicPr>
        <p:blipFill>
          <a:blip r:embed="rId2"/>
          <a:stretch>
            <a:fillRect/>
          </a:stretch>
        </p:blipFill>
        <p:spPr>
          <a:xfrm>
            <a:off x="4602482" y="3378248"/>
            <a:ext cx="4606832" cy="2558018"/>
          </a:xfrm>
          <a:prstGeom prst="rect">
            <a:avLst/>
          </a:prstGeom>
        </p:spPr>
      </p:pic>
    </p:spTree>
    <p:extLst>
      <p:ext uri="{BB962C8B-B14F-4D97-AF65-F5344CB8AC3E}">
        <p14:creationId xmlns:p14="http://schemas.microsoft.com/office/powerpoint/2010/main" val="166773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8ADB4-397B-4DC6-AADA-763DC6F5739C}"/>
              </a:ext>
            </a:extLst>
          </p:cNvPr>
          <p:cNvSpPr>
            <a:spLocks noGrp="1"/>
          </p:cNvSpPr>
          <p:nvPr>
            <p:ph type="title"/>
          </p:nvPr>
        </p:nvSpPr>
        <p:spPr/>
        <p:txBody>
          <a:bodyPr/>
          <a:lstStyle/>
          <a:p>
            <a:r>
              <a:rPr lang="en-US" dirty="0"/>
              <a:t>Before DPDK</a:t>
            </a:r>
          </a:p>
        </p:txBody>
      </p:sp>
      <p:sp>
        <p:nvSpPr>
          <p:cNvPr id="3" name="Content Placeholder 2">
            <a:extLst>
              <a:ext uri="{FF2B5EF4-FFF2-40B4-BE49-F238E27FC236}">
                <a16:creationId xmlns:a16="http://schemas.microsoft.com/office/drawing/2014/main" id="{38DD4818-E92F-47FB-98FA-925601F47A3C}"/>
              </a:ext>
            </a:extLst>
          </p:cNvPr>
          <p:cNvSpPr>
            <a:spLocks noGrp="1"/>
          </p:cNvSpPr>
          <p:nvPr>
            <p:ph idx="1"/>
          </p:nvPr>
        </p:nvSpPr>
        <p:spPr/>
        <p:txBody>
          <a:bodyPr/>
          <a:lstStyle/>
          <a:p>
            <a:r>
              <a:rPr lang="en-US" dirty="0"/>
              <a:t>NIC interrupt: Packet arrives in NIC (PCIe device)</a:t>
            </a:r>
          </a:p>
          <a:p>
            <a:r>
              <a:rPr lang="en-US" dirty="0"/>
              <a:t>The NIC completes the DMA and copies the packet into host memory region (packet buffer)</a:t>
            </a:r>
          </a:p>
          <a:p>
            <a:r>
              <a:rPr lang="en-US" dirty="0"/>
              <a:t>Software interrupt: NIC sends an interrupt to wake up the processor</a:t>
            </a:r>
          </a:p>
          <a:p>
            <a:r>
              <a:rPr lang="en-US" dirty="0"/>
              <a:t>The processor reads and writes the packet descriptor and packet buffer</a:t>
            </a:r>
          </a:p>
          <a:p>
            <a:r>
              <a:rPr lang="en-US" dirty="0"/>
              <a:t>The packet is sent to Linux kernel protocol stack layer for more protocol processing like IP-related access control decision</a:t>
            </a:r>
          </a:p>
          <a:p>
            <a:r>
              <a:rPr lang="en-US" dirty="0"/>
              <a:t>If the application resides in user space, the packet data (payload) will be copied from kernel space to user space. But if the application resides in kernel space, the data will be processed in kernel mode.</a:t>
            </a:r>
          </a:p>
        </p:txBody>
      </p:sp>
    </p:spTree>
    <p:extLst>
      <p:ext uri="{BB962C8B-B14F-4D97-AF65-F5344CB8AC3E}">
        <p14:creationId xmlns:p14="http://schemas.microsoft.com/office/powerpoint/2010/main" val="27134505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39A7-B71C-4A59-B482-F802388B3708}"/>
              </a:ext>
            </a:extLst>
          </p:cNvPr>
          <p:cNvSpPr>
            <a:spLocks noGrp="1"/>
          </p:cNvSpPr>
          <p:nvPr>
            <p:ph type="title"/>
          </p:nvPr>
        </p:nvSpPr>
        <p:spPr/>
        <p:txBody>
          <a:bodyPr/>
          <a:lstStyle/>
          <a:p>
            <a:r>
              <a:rPr lang="en-US" dirty="0"/>
              <a:t>DPDK in Action</a:t>
            </a:r>
          </a:p>
        </p:txBody>
      </p:sp>
      <p:sp>
        <p:nvSpPr>
          <p:cNvPr id="3" name="Content Placeholder 2">
            <a:extLst>
              <a:ext uri="{FF2B5EF4-FFF2-40B4-BE49-F238E27FC236}">
                <a16:creationId xmlns:a16="http://schemas.microsoft.com/office/drawing/2014/main" id="{57619ADF-1227-486C-AF6F-F291E211EFAF}"/>
              </a:ext>
            </a:extLst>
          </p:cNvPr>
          <p:cNvSpPr>
            <a:spLocks noGrp="1"/>
          </p:cNvSpPr>
          <p:nvPr>
            <p:ph idx="1"/>
          </p:nvPr>
        </p:nvSpPr>
        <p:spPr/>
        <p:txBody>
          <a:bodyPr/>
          <a:lstStyle/>
          <a:p>
            <a:r>
              <a:rPr lang="en-US" dirty="0"/>
              <a:t>Each application can have a shared memory via </a:t>
            </a:r>
            <a:r>
              <a:rPr lang="en-US" dirty="0" err="1"/>
              <a:t>hugepages</a:t>
            </a:r>
            <a:r>
              <a:rPr lang="en-US" dirty="0"/>
              <a:t> with custom privileges.</a:t>
            </a:r>
          </a:p>
          <a:p>
            <a:r>
              <a:rPr lang="en-US" dirty="0"/>
              <a:t>Multi-process support:</a:t>
            </a:r>
          </a:p>
          <a:p>
            <a:pPr lvl="1"/>
            <a:r>
              <a:rPr lang="en-US" dirty="0"/>
              <a:t>Primary instance: able to define shared memory with highest privileges</a:t>
            </a:r>
          </a:p>
          <a:p>
            <a:pPr lvl="1"/>
            <a:r>
              <a:rPr lang="en-US" dirty="0"/>
              <a:t>Secondary instance: can just use shared memory initialized in the previous time</a:t>
            </a:r>
          </a:p>
          <a:p>
            <a:r>
              <a:rPr lang="en-US" dirty="0"/>
              <a:t>Remapping memory for second process is not guaranteed to work well.</a:t>
            </a:r>
          </a:p>
          <a:p>
            <a:r>
              <a:rPr lang="en-US" dirty="0"/>
              <a:t>Example: </a:t>
            </a:r>
            <a:r>
              <a:rPr lang="en-US" dirty="0" err="1"/>
              <a:t>rte_distributor</a:t>
            </a:r>
            <a:r>
              <a:rPr lang="en-US" dirty="0"/>
              <a:t> example</a:t>
            </a:r>
          </a:p>
        </p:txBody>
      </p:sp>
    </p:spTree>
    <p:extLst>
      <p:ext uri="{BB962C8B-B14F-4D97-AF65-F5344CB8AC3E}">
        <p14:creationId xmlns:p14="http://schemas.microsoft.com/office/powerpoint/2010/main" val="3111053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FAD5-D673-46A0-9154-371F5C76389E}"/>
              </a:ext>
            </a:extLst>
          </p:cNvPr>
          <p:cNvSpPr>
            <a:spLocks noGrp="1"/>
          </p:cNvSpPr>
          <p:nvPr>
            <p:ph type="title"/>
          </p:nvPr>
        </p:nvSpPr>
        <p:spPr/>
        <p:txBody>
          <a:bodyPr/>
          <a:lstStyle/>
          <a:p>
            <a:r>
              <a:rPr lang="de-DE" dirty="0"/>
              <a:t>Linux TCP-IP Stack</a:t>
            </a:r>
            <a:endParaRPr lang="en-US" dirty="0"/>
          </a:p>
        </p:txBody>
      </p:sp>
      <p:pic>
        <p:nvPicPr>
          <p:cNvPr id="5" name="Content Placeholder 4">
            <a:extLst>
              <a:ext uri="{FF2B5EF4-FFF2-40B4-BE49-F238E27FC236}">
                <a16:creationId xmlns:a16="http://schemas.microsoft.com/office/drawing/2014/main" id="{D0F8C20C-9104-46A0-BCED-E762C5DCEA98}"/>
              </a:ext>
            </a:extLst>
          </p:cNvPr>
          <p:cNvPicPr>
            <a:picLocks noGrp="1" noChangeAspect="1"/>
          </p:cNvPicPr>
          <p:nvPr>
            <p:ph idx="1"/>
          </p:nvPr>
        </p:nvPicPr>
        <p:blipFill>
          <a:blip r:embed="rId2"/>
          <a:stretch>
            <a:fillRect/>
          </a:stretch>
        </p:blipFill>
        <p:spPr>
          <a:xfrm>
            <a:off x="2387276" y="1946341"/>
            <a:ext cx="7407922" cy="3630481"/>
          </a:xfrm>
        </p:spPr>
      </p:pic>
    </p:spTree>
    <p:extLst>
      <p:ext uri="{BB962C8B-B14F-4D97-AF65-F5344CB8AC3E}">
        <p14:creationId xmlns:p14="http://schemas.microsoft.com/office/powerpoint/2010/main" val="2309046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5242-DCFC-4007-AF38-94566C5B429F}"/>
              </a:ext>
            </a:extLst>
          </p:cNvPr>
          <p:cNvSpPr>
            <a:spLocks noGrp="1"/>
          </p:cNvSpPr>
          <p:nvPr>
            <p:ph type="title"/>
          </p:nvPr>
        </p:nvSpPr>
        <p:spPr/>
        <p:txBody>
          <a:bodyPr/>
          <a:lstStyle/>
          <a:p>
            <a:r>
              <a:rPr lang="en-US" dirty="0"/>
              <a:t>Before DPDK</a:t>
            </a:r>
          </a:p>
        </p:txBody>
      </p:sp>
      <p:sp>
        <p:nvSpPr>
          <p:cNvPr id="3" name="Content Placeholder 2">
            <a:extLst>
              <a:ext uri="{FF2B5EF4-FFF2-40B4-BE49-F238E27FC236}">
                <a16:creationId xmlns:a16="http://schemas.microsoft.com/office/drawing/2014/main" id="{72285C12-A09F-4195-A8BA-6E640CF3F71D}"/>
              </a:ext>
            </a:extLst>
          </p:cNvPr>
          <p:cNvSpPr>
            <a:spLocks noGrp="1"/>
          </p:cNvSpPr>
          <p:nvPr>
            <p:ph idx="1"/>
          </p:nvPr>
        </p:nvSpPr>
        <p:spPr/>
        <p:txBody>
          <a:bodyPr/>
          <a:lstStyle/>
          <a:p>
            <a:r>
              <a:rPr lang="en-US" dirty="0"/>
              <a:t>Problem ? </a:t>
            </a:r>
          </a:p>
          <a:p>
            <a:r>
              <a:rPr lang="en-US" dirty="0"/>
              <a:t>Solutions : </a:t>
            </a:r>
          </a:p>
          <a:p>
            <a:pPr lvl="1"/>
            <a:r>
              <a:rPr lang="en-US" dirty="0"/>
              <a:t>NAPI : after CPU wakeup, initiate the software routine that process multiple packets in a polling manner, until all packets are handled goes back to the interrupt mode</a:t>
            </a:r>
          </a:p>
          <a:p>
            <a:pPr lvl="1"/>
            <a:r>
              <a:rPr lang="en-US" dirty="0"/>
              <a:t>NETMAP (2011): an network IO framework that uses a shared pool of packets to reduce the packet replication from kernel space to the user-space</a:t>
            </a:r>
          </a:p>
          <a:p>
            <a:r>
              <a:rPr lang="en-US" dirty="0"/>
              <a:t>But there are areas still for improvement : The additional overhead from task switch (scheduler) and the subsequent cache replacement </a:t>
            </a:r>
          </a:p>
          <a:p>
            <a:r>
              <a:rPr lang="en-US" dirty="0"/>
              <a:t>With the multi-core CPU there was a motivation to set dedicated cores for tasks</a:t>
            </a:r>
          </a:p>
          <a:p>
            <a:endParaRPr lang="en-US" dirty="0"/>
          </a:p>
          <a:p>
            <a:pPr lvl="1"/>
            <a:endParaRPr lang="en-US" dirty="0"/>
          </a:p>
        </p:txBody>
      </p:sp>
    </p:spTree>
    <p:extLst>
      <p:ext uri="{BB962C8B-B14F-4D97-AF65-F5344CB8AC3E}">
        <p14:creationId xmlns:p14="http://schemas.microsoft.com/office/powerpoint/2010/main" val="13637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0B9CA-1332-4F9E-B0DE-82376D23B213}"/>
              </a:ext>
            </a:extLst>
          </p:cNvPr>
          <p:cNvSpPr>
            <a:spLocks noGrp="1"/>
          </p:cNvSpPr>
          <p:nvPr>
            <p:ph type="title"/>
          </p:nvPr>
        </p:nvSpPr>
        <p:spPr/>
        <p:txBody>
          <a:bodyPr/>
          <a:lstStyle/>
          <a:p>
            <a:r>
              <a:rPr lang="de-DE" dirty="0"/>
              <a:t>NetMAP.vs.DPDK</a:t>
            </a:r>
            <a:endParaRPr lang="en-US" dirty="0"/>
          </a:p>
        </p:txBody>
      </p:sp>
      <p:sp>
        <p:nvSpPr>
          <p:cNvPr id="3" name="Content Placeholder 2">
            <a:extLst>
              <a:ext uri="{FF2B5EF4-FFF2-40B4-BE49-F238E27FC236}">
                <a16:creationId xmlns:a16="http://schemas.microsoft.com/office/drawing/2014/main" id="{70A3B381-3993-49B8-B8A5-35379BFD9F00}"/>
              </a:ext>
            </a:extLst>
          </p:cNvPr>
          <p:cNvSpPr>
            <a:spLocks noGrp="1"/>
          </p:cNvSpPr>
          <p:nvPr>
            <p:ph idx="1"/>
          </p:nvPr>
        </p:nvSpPr>
        <p:spPr/>
        <p:txBody>
          <a:bodyPr/>
          <a:lstStyle/>
          <a:p>
            <a:pPr marL="36900" indent="0">
              <a:buNone/>
            </a:pPr>
            <a:r>
              <a:rPr lang="de-DE" dirty="0"/>
              <a:t> </a:t>
            </a:r>
            <a:endParaRPr lang="en-US" dirty="0"/>
          </a:p>
        </p:txBody>
      </p:sp>
      <p:pic>
        <p:nvPicPr>
          <p:cNvPr id="4" name="Picture 3">
            <a:extLst>
              <a:ext uri="{FF2B5EF4-FFF2-40B4-BE49-F238E27FC236}">
                <a16:creationId xmlns:a16="http://schemas.microsoft.com/office/drawing/2014/main" id="{CCE8EFE0-95A4-4820-ACB7-FD534A5AFA35}"/>
              </a:ext>
            </a:extLst>
          </p:cNvPr>
          <p:cNvPicPr>
            <a:picLocks noChangeAspect="1"/>
          </p:cNvPicPr>
          <p:nvPr/>
        </p:nvPicPr>
        <p:blipFill>
          <a:blip r:embed="rId2"/>
          <a:stretch>
            <a:fillRect/>
          </a:stretch>
        </p:blipFill>
        <p:spPr>
          <a:xfrm>
            <a:off x="4203433" y="1732449"/>
            <a:ext cx="3774486" cy="4291538"/>
          </a:xfrm>
          <a:prstGeom prst="rect">
            <a:avLst/>
          </a:prstGeom>
        </p:spPr>
      </p:pic>
    </p:spTree>
    <p:extLst>
      <p:ext uri="{BB962C8B-B14F-4D97-AF65-F5344CB8AC3E}">
        <p14:creationId xmlns:p14="http://schemas.microsoft.com/office/powerpoint/2010/main" val="1420787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2783-DB4F-4BF9-A6F5-BB6BD7C5B6F5}"/>
              </a:ext>
            </a:extLst>
          </p:cNvPr>
          <p:cNvSpPr>
            <a:spLocks noGrp="1"/>
          </p:cNvSpPr>
          <p:nvPr>
            <p:ph type="title"/>
          </p:nvPr>
        </p:nvSpPr>
        <p:spPr/>
        <p:txBody>
          <a:bodyPr/>
          <a:lstStyle/>
          <a:p>
            <a:r>
              <a:rPr lang="en-US" dirty="0"/>
              <a:t>Frameworks Summary</a:t>
            </a:r>
          </a:p>
        </p:txBody>
      </p:sp>
      <p:sp>
        <p:nvSpPr>
          <p:cNvPr id="3" name="Content Placeholder 2">
            <a:extLst>
              <a:ext uri="{FF2B5EF4-FFF2-40B4-BE49-F238E27FC236}">
                <a16:creationId xmlns:a16="http://schemas.microsoft.com/office/drawing/2014/main" id="{5A2E03D6-FDFC-44CD-A180-DEF5CF5F2CF8}"/>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03F2E7F-ECD3-4915-8918-A2A6F40D06DE}"/>
              </a:ext>
            </a:extLst>
          </p:cNvPr>
          <p:cNvPicPr>
            <a:picLocks noChangeAspect="1"/>
          </p:cNvPicPr>
          <p:nvPr/>
        </p:nvPicPr>
        <p:blipFill>
          <a:blip r:embed="rId2"/>
          <a:stretch>
            <a:fillRect/>
          </a:stretch>
        </p:blipFill>
        <p:spPr>
          <a:xfrm>
            <a:off x="913795" y="2553714"/>
            <a:ext cx="10364410" cy="1750572"/>
          </a:xfrm>
          <a:prstGeom prst="rect">
            <a:avLst/>
          </a:prstGeom>
        </p:spPr>
      </p:pic>
      <p:sp>
        <p:nvSpPr>
          <p:cNvPr id="6" name="Rectangle 5">
            <a:extLst>
              <a:ext uri="{FF2B5EF4-FFF2-40B4-BE49-F238E27FC236}">
                <a16:creationId xmlns:a16="http://schemas.microsoft.com/office/drawing/2014/main" id="{5E50D0E8-A38A-444E-BB28-5F9A8EAFED41}"/>
              </a:ext>
            </a:extLst>
          </p:cNvPr>
          <p:cNvSpPr/>
          <p:nvPr/>
        </p:nvSpPr>
        <p:spPr>
          <a:xfrm>
            <a:off x="9498419" y="2553714"/>
            <a:ext cx="489097" cy="175057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96069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7FA4-8B38-4DCE-B016-F08A738BA630}"/>
              </a:ext>
            </a:extLst>
          </p:cNvPr>
          <p:cNvSpPr>
            <a:spLocks noGrp="1"/>
          </p:cNvSpPr>
          <p:nvPr>
            <p:ph type="title"/>
          </p:nvPr>
        </p:nvSpPr>
        <p:spPr/>
        <p:txBody>
          <a:bodyPr/>
          <a:lstStyle/>
          <a:p>
            <a:r>
              <a:rPr lang="de-DE" dirty="0"/>
              <a:t>DPDK ideas in brief</a:t>
            </a:r>
            <a:endParaRPr lang="en-US" dirty="0"/>
          </a:p>
        </p:txBody>
      </p:sp>
      <p:sp>
        <p:nvSpPr>
          <p:cNvPr id="3" name="Content Placeholder 2">
            <a:extLst>
              <a:ext uri="{FF2B5EF4-FFF2-40B4-BE49-F238E27FC236}">
                <a16:creationId xmlns:a16="http://schemas.microsoft.com/office/drawing/2014/main" id="{22BE1BB0-E01D-4224-96D5-34C5191E11BE}"/>
              </a:ext>
            </a:extLst>
          </p:cNvPr>
          <p:cNvSpPr>
            <a:spLocks noGrp="1"/>
          </p:cNvSpPr>
          <p:nvPr>
            <p:ph idx="1"/>
          </p:nvPr>
        </p:nvSpPr>
        <p:spPr/>
        <p:txBody>
          <a:bodyPr>
            <a:normAutofit/>
          </a:bodyPr>
          <a:lstStyle/>
          <a:p>
            <a:r>
              <a:rPr lang="de-DE" dirty="0"/>
              <a:t>Polling Mode</a:t>
            </a:r>
            <a:r>
              <a:rPr lang="en-US" dirty="0"/>
              <a:t> : dedicated cores for only NIC packet reception not for any other software tasks. So it removes interrupt but DPDK is also can be hybrid</a:t>
            </a:r>
          </a:p>
          <a:p>
            <a:r>
              <a:rPr lang="en-US" dirty="0"/>
              <a:t>User-Space driver : The application is usually in user-space and NIC driver is usually in kernel space. So it prevents the unnecessary memory copy. User-Space driver will also use DPDK-based </a:t>
            </a:r>
            <a:r>
              <a:rPr lang="en-US" b="1" i="1" dirty="0" err="1">
                <a:solidFill>
                  <a:srgbClr val="FFC000"/>
                </a:solidFill>
              </a:rPr>
              <a:t>mbuf</a:t>
            </a:r>
            <a:r>
              <a:rPr lang="en-US" dirty="0"/>
              <a:t> (memory buffer) header format that is also more flexible instead of kernel ring structure</a:t>
            </a:r>
          </a:p>
          <a:p>
            <a:r>
              <a:rPr lang="en-US" dirty="0"/>
              <a:t>Core Affinity : bond specific tasks(threads) with cores</a:t>
            </a:r>
          </a:p>
          <a:p>
            <a:r>
              <a:rPr lang="en-US" dirty="0"/>
              <a:t>Optimized memory: both CPU and NIC need access to data shared in memory(cache and DRAM). using </a:t>
            </a:r>
            <a:r>
              <a:rPr lang="en-US" b="1" i="1" dirty="0">
                <a:solidFill>
                  <a:srgbClr val="FFC000"/>
                </a:solidFill>
              </a:rPr>
              <a:t>Huge page </a:t>
            </a:r>
            <a:r>
              <a:rPr lang="en-US" b="1" i="1" dirty="0"/>
              <a:t>( </a:t>
            </a:r>
            <a:r>
              <a:rPr lang="en-US" dirty="0">
                <a:effectLst/>
              </a:rPr>
              <a:t>reduces</a:t>
            </a:r>
            <a:r>
              <a:rPr lang="en-US" b="1" i="1" dirty="0"/>
              <a:t> </a:t>
            </a:r>
            <a:r>
              <a:rPr lang="en-US" dirty="0">
                <a:effectLst/>
              </a:rPr>
              <a:t>TLB misses) </a:t>
            </a:r>
            <a:r>
              <a:rPr lang="en-US" dirty="0"/>
              <a:t>and contiguous memory regions and multi-channel memory</a:t>
            </a:r>
          </a:p>
          <a:p>
            <a:r>
              <a:rPr lang="en-US" dirty="0"/>
              <a:t>Software tunning: avoid false sharing, cache alignment, prefetching</a:t>
            </a:r>
          </a:p>
        </p:txBody>
      </p:sp>
    </p:spTree>
    <p:extLst>
      <p:ext uri="{BB962C8B-B14F-4D97-AF65-F5344CB8AC3E}">
        <p14:creationId xmlns:p14="http://schemas.microsoft.com/office/powerpoint/2010/main" val="1387785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EA74-B57E-4A32-ACD4-FD556DB3123A}"/>
              </a:ext>
            </a:extLst>
          </p:cNvPr>
          <p:cNvSpPr>
            <a:spLocks noGrp="1"/>
          </p:cNvSpPr>
          <p:nvPr>
            <p:ph type="title"/>
          </p:nvPr>
        </p:nvSpPr>
        <p:spPr/>
        <p:txBody>
          <a:bodyPr/>
          <a:lstStyle/>
          <a:p>
            <a:r>
              <a:rPr lang="en-US" dirty="0"/>
              <a:t>DPDK ideas in brief</a:t>
            </a:r>
          </a:p>
        </p:txBody>
      </p:sp>
      <p:sp>
        <p:nvSpPr>
          <p:cNvPr id="3" name="Content Placeholder 2">
            <a:extLst>
              <a:ext uri="{FF2B5EF4-FFF2-40B4-BE49-F238E27FC236}">
                <a16:creationId xmlns:a16="http://schemas.microsoft.com/office/drawing/2014/main" id="{2AE0A6EA-EE81-4F96-B435-32E63C1679E8}"/>
              </a:ext>
            </a:extLst>
          </p:cNvPr>
          <p:cNvSpPr>
            <a:spLocks noGrp="1"/>
          </p:cNvSpPr>
          <p:nvPr>
            <p:ph idx="1"/>
          </p:nvPr>
        </p:nvSpPr>
        <p:spPr/>
        <p:txBody>
          <a:bodyPr/>
          <a:lstStyle/>
          <a:p>
            <a:r>
              <a:rPr lang="en-US" dirty="0"/>
              <a:t>Using latest instruction set and platform technologies: </a:t>
            </a:r>
            <a:r>
              <a:rPr lang="en-US" dirty="0">
                <a:solidFill>
                  <a:srgbClr val="FFC000"/>
                </a:solidFill>
              </a:rPr>
              <a:t>Intel DIDO </a:t>
            </a:r>
            <a:r>
              <a:rPr lang="en-US" dirty="0"/>
              <a:t>that the packet data can be directly placed into cache.</a:t>
            </a:r>
          </a:p>
          <a:p>
            <a:r>
              <a:rPr lang="en-US" dirty="0"/>
              <a:t>NIC driver tunning : Receive Side Scaling (RSS)</a:t>
            </a:r>
          </a:p>
          <a:p>
            <a:r>
              <a:rPr lang="en-US" dirty="0"/>
              <a:t>Network virtualization and cloud-native acceleration: first DPDK was optimized for moving packets from IO to CPU, later DPDK provides the way to move packets from host to tenants(VM, container tenants) which is crucial for cloud infrastructure and NFVs.</a:t>
            </a:r>
          </a:p>
          <a:p>
            <a:r>
              <a:rPr lang="en-US" dirty="0"/>
              <a:t>Security Acceleration: Crypto and Compression APIs are important software abstraction independent of hardware</a:t>
            </a:r>
          </a:p>
        </p:txBody>
      </p:sp>
    </p:spTree>
    <p:extLst>
      <p:ext uri="{BB962C8B-B14F-4D97-AF65-F5344CB8AC3E}">
        <p14:creationId xmlns:p14="http://schemas.microsoft.com/office/powerpoint/2010/main" val="420756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57A2-0326-4110-83E1-B06326B3091E}"/>
              </a:ext>
            </a:extLst>
          </p:cNvPr>
          <p:cNvSpPr>
            <a:spLocks noGrp="1"/>
          </p:cNvSpPr>
          <p:nvPr>
            <p:ph type="title"/>
          </p:nvPr>
        </p:nvSpPr>
        <p:spPr/>
        <p:txBody>
          <a:bodyPr/>
          <a:lstStyle/>
          <a:p>
            <a:r>
              <a:rPr lang="en-US" dirty="0"/>
              <a:t>DPDK framework</a:t>
            </a:r>
          </a:p>
        </p:txBody>
      </p:sp>
      <p:pic>
        <p:nvPicPr>
          <p:cNvPr id="5" name="Content Placeholder 4">
            <a:extLst>
              <a:ext uri="{FF2B5EF4-FFF2-40B4-BE49-F238E27FC236}">
                <a16:creationId xmlns:a16="http://schemas.microsoft.com/office/drawing/2014/main" id="{174359DF-5BEB-43D3-9120-96A3B8311C32}"/>
              </a:ext>
            </a:extLst>
          </p:cNvPr>
          <p:cNvPicPr>
            <a:picLocks noGrp="1" noChangeAspect="1"/>
          </p:cNvPicPr>
          <p:nvPr>
            <p:ph idx="1"/>
          </p:nvPr>
        </p:nvPicPr>
        <p:blipFill rotWithShape="1">
          <a:blip r:embed="rId3"/>
          <a:srcRect l="8612" t="2804" r="1905" b="5950"/>
          <a:stretch/>
        </p:blipFill>
        <p:spPr>
          <a:xfrm>
            <a:off x="2678653" y="1462281"/>
            <a:ext cx="6497619" cy="4786119"/>
          </a:xfrm>
        </p:spPr>
      </p:pic>
    </p:spTree>
    <p:extLst>
      <p:ext uri="{BB962C8B-B14F-4D97-AF65-F5344CB8AC3E}">
        <p14:creationId xmlns:p14="http://schemas.microsoft.com/office/powerpoint/2010/main" val="290120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1D7319-F8B7-4BBD-9751-20245CECA151}"/>
              </a:ext>
            </a:extLst>
          </p:cNvPr>
          <p:cNvSpPr>
            <a:spLocks noGrp="1"/>
          </p:cNvSpPr>
          <p:nvPr>
            <p:ph type="ctrTitle"/>
          </p:nvPr>
        </p:nvSpPr>
        <p:spPr/>
        <p:txBody>
          <a:bodyPr/>
          <a:lstStyle/>
          <a:p>
            <a:r>
              <a:rPr lang="en-US" dirty="0"/>
              <a:t>Preface</a:t>
            </a:r>
          </a:p>
        </p:txBody>
      </p:sp>
      <p:sp>
        <p:nvSpPr>
          <p:cNvPr id="5" name="Subtitle 4">
            <a:extLst>
              <a:ext uri="{FF2B5EF4-FFF2-40B4-BE49-F238E27FC236}">
                <a16:creationId xmlns:a16="http://schemas.microsoft.com/office/drawing/2014/main" id="{013A9F34-8108-46C1-96A7-A818FC485E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94610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B0E87-BAE1-4A4F-88FC-1923115D49EB}"/>
              </a:ext>
            </a:extLst>
          </p:cNvPr>
          <p:cNvSpPr>
            <a:spLocks noGrp="1"/>
          </p:cNvSpPr>
          <p:nvPr>
            <p:ph type="title"/>
          </p:nvPr>
        </p:nvSpPr>
        <p:spPr/>
        <p:txBody>
          <a:bodyPr/>
          <a:lstStyle/>
          <a:p>
            <a:r>
              <a:rPr lang="en-US" dirty="0"/>
              <a:t>Example Codes</a:t>
            </a:r>
          </a:p>
        </p:txBody>
      </p:sp>
      <p:sp>
        <p:nvSpPr>
          <p:cNvPr id="5" name="Text Placeholder 4">
            <a:extLst>
              <a:ext uri="{FF2B5EF4-FFF2-40B4-BE49-F238E27FC236}">
                <a16:creationId xmlns:a16="http://schemas.microsoft.com/office/drawing/2014/main" id="{73DC5036-9172-4523-BA53-190007122D2C}"/>
              </a:ext>
            </a:extLst>
          </p:cNvPr>
          <p:cNvSpPr>
            <a:spLocks noGrp="1"/>
          </p:cNvSpPr>
          <p:nvPr>
            <p:ph type="body" idx="1"/>
          </p:nvPr>
        </p:nvSpPr>
        <p:spPr/>
        <p:txBody>
          <a:bodyPr/>
          <a:lstStyle/>
          <a:p>
            <a:r>
              <a:rPr lang="en-US" dirty="0">
                <a:solidFill>
                  <a:srgbClr val="F949F9"/>
                </a:solidFill>
              </a:rPr>
              <a:t>Hello World</a:t>
            </a:r>
          </a:p>
          <a:p>
            <a:r>
              <a:rPr lang="en-US" dirty="0">
                <a:solidFill>
                  <a:srgbClr val="F949F9"/>
                </a:solidFill>
              </a:rPr>
              <a:t>Skeleton</a:t>
            </a:r>
          </a:p>
          <a:p>
            <a:r>
              <a:rPr lang="en-US" dirty="0">
                <a:solidFill>
                  <a:srgbClr val="F949F9"/>
                </a:solidFill>
              </a:rPr>
              <a:t>l3fwd</a:t>
            </a:r>
          </a:p>
        </p:txBody>
      </p:sp>
    </p:spTree>
    <p:extLst>
      <p:ext uri="{BB962C8B-B14F-4D97-AF65-F5344CB8AC3E}">
        <p14:creationId xmlns:p14="http://schemas.microsoft.com/office/powerpoint/2010/main" val="3620882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DC899C-6BE1-461A-930C-28D408513BC8}"/>
              </a:ext>
            </a:extLst>
          </p:cNvPr>
          <p:cNvSpPr>
            <a:spLocks noGrp="1"/>
          </p:cNvSpPr>
          <p:nvPr>
            <p:ph type="title"/>
          </p:nvPr>
        </p:nvSpPr>
        <p:spPr/>
        <p:txBody>
          <a:bodyPr>
            <a:normAutofit fontScale="90000"/>
          </a:bodyPr>
          <a:lstStyle/>
          <a:p>
            <a:r>
              <a:rPr lang="en-US" dirty="0">
                <a:solidFill>
                  <a:srgbClr val="F949F9"/>
                </a:solidFill>
              </a:rPr>
              <a:t>HelloWorld</a:t>
            </a:r>
            <a:r>
              <a:rPr lang="en-US" dirty="0"/>
              <a:t>: Multithread Packet Processing Environment Setup</a:t>
            </a:r>
          </a:p>
        </p:txBody>
      </p:sp>
      <p:pic>
        <p:nvPicPr>
          <p:cNvPr id="14" name="Picture 13">
            <a:extLst>
              <a:ext uri="{FF2B5EF4-FFF2-40B4-BE49-F238E27FC236}">
                <a16:creationId xmlns:a16="http://schemas.microsoft.com/office/drawing/2014/main" id="{B8F1571C-30A4-4E23-BC94-F7D2347E260A}"/>
              </a:ext>
            </a:extLst>
          </p:cNvPr>
          <p:cNvPicPr>
            <a:picLocks noChangeAspect="1"/>
          </p:cNvPicPr>
          <p:nvPr/>
        </p:nvPicPr>
        <p:blipFill>
          <a:blip r:embed="rId2"/>
          <a:stretch>
            <a:fillRect/>
          </a:stretch>
        </p:blipFill>
        <p:spPr>
          <a:xfrm>
            <a:off x="7590414" y="2729800"/>
            <a:ext cx="4360642" cy="2533556"/>
          </a:xfrm>
          <a:prstGeom prst="rect">
            <a:avLst/>
          </a:prstGeom>
        </p:spPr>
      </p:pic>
      <p:pic>
        <p:nvPicPr>
          <p:cNvPr id="18" name="Picture 17">
            <a:extLst>
              <a:ext uri="{FF2B5EF4-FFF2-40B4-BE49-F238E27FC236}">
                <a16:creationId xmlns:a16="http://schemas.microsoft.com/office/drawing/2014/main" id="{13079415-5384-48FF-BF9E-0CA5EABA7157}"/>
              </a:ext>
            </a:extLst>
          </p:cNvPr>
          <p:cNvPicPr>
            <a:picLocks noChangeAspect="1"/>
          </p:cNvPicPr>
          <p:nvPr/>
        </p:nvPicPr>
        <p:blipFill>
          <a:blip r:embed="rId3"/>
          <a:stretch>
            <a:fillRect/>
          </a:stretch>
        </p:blipFill>
        <p:spPr>
          <a:xfrm>
            <a:off x="631010" y="2560402"/>
            <a:ext cx="2532016" cy="2702954"/>
          </a:xfrm>
          <a:prstGeom prst="rect">
            <a:avLst/>
          </a:prstGeom>
        </p:spPr>
      </p:pic>
      <p:pic>
        <p:nvPicPr>
          <p:cNvPr id="20" name="Picture 19">
            <a:extLst>
              <a:ext uri="{FF2B5EF4-FFF2-40B4-BE49-F238E27FC236}">
                <a16:creationId xmlns:a16="http://schemas.microsoft.com/office/drawing/2014/main" id="{F4A05A2C-C940-42C5-9B2A-BBBDA26EABC7}"/>
              </a:ext>
            </a:extLst>
          </p:cNvPr>
          <p:cNvPicPr>
            <a:picLocks noChangeAspect="1"/>
          </p:cNvPicPr>
          <p:nvPr/>
        </p:nvPicPr>
        <p:blipFill>
          <a:blip r:embed="rId4"/>
          <a:stretch>
            <a:fillRect/>
          </a:stretch>
        </p:blipFill>
        <p:spPr>
          <a:xfrm>
            <a:off x="3163026" y="1524741"/>
            <a:ext cx="4427388" cy="4774276"/>
          </a:xfrm>
          <a:prstGeom prst="rect">
            <a:avLst/>
          </a:prstGeom>
        </p:spPr>
      </p:pic>
    </p:spTree>
    <p:extLst>
      <p:ext uri="{BB962C8B-B14F-4D97-AF65-F5344CB8AC3E}">
        <p14:creationId xmlns:p14="http://schemas.microsoft.com/office/powerpoint/2010/main" val="4266782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BA39-AD2C-4F4C-93A9-738E9440FB61}"/>
              </a:ext>
            </a:extLst>
          </p:cNvPr>
          <p:cNvSpPr>
            <a:spLocks noGrp="1"/>
          </p:cNvSpPr>
          <p:nvPr>
            <p:ph type="title"/>
          </p:nvPr>
        </p:nvSpPr>
        <p:spPr/>
        <p:txBody>
          <a:bodyPr>
            <a:normAutofit fontScale="90000"/>
          </a:bodyPr>
          <a:lstStyle/>
          <a:p>
            <a:r>
              <a:rPr lang="en-US" dirty="0">
                <a:solidFill>
                  <a:srgbClr val="F949F9"/>
                </a:solidFill>
              </a:rPr>
              <a:t>HelloWorld</a:t>
            </a:r>
            <a:r>
              <a:rPr lang="en-US" dirty="0"/>
              <a:t>: Multithread Packet Processing Environment Setup</a:t>
            </a:r>
          </a:p>
        </p:txBody>
      </p:sp>
      <p:sp>
        <p:nvSpPr>
          <p:cNvPr id="3" name="Content Placeholder 2">
            <a:extLst>
              <a:ext uri="{FF2B5EF4-FFF2-40B4-BE49-F238E27FC236}">
                <a16:creationId xmlns:a16="http://schemas.microsoft.com/office/drawing/2014/main" id="{4C3CDA1C-8DB7-4DAB-BE40-ED2C2AA8821A}"/>
              </a:ext>
            </a:extLst>
          </p:cNvPr>
          <p:cNvSpPr>
            <a:spLocks noGrp="1"/>
          </p:cNvSpPr>
          <p:nvPr>
            <p:ph idx="1"/>
          </p:nvPr>
        </p:nvSpPr>
        <p:spPr/>
        <p:txBody>
          <a:bodyPr/>
          <a:lstStyle/>
          <a:p>
            <a:r>
              <a:rPr lang="en-US" sz="1600" b="1" i="1" dirty="0" err="1">
                <a:solidFill>
                  <a:srgbClr val="00B0F0"/>
                </a:solidFill>
                <a:latin typeface="Consolas" panose="020B0609020204030204" pitchFamily="49" charset="0"/>
              </a:rPr>
              <a:t>rte_eal_init</a:t>
            </a:r>
            <a:r>
              <a:rPr lang="en-US" sz="1600" b="1" i="1" dirty="0">
                <a:solidFill>
                  <a:srgbClr val="00B0F0"/>
                </a:solidFill>
                <a:latin typeface="Consolas" panose="020B0609020204030204" pitchFamily="49" charset="0"/>
              </a:rPr>
              <a:t>(</a:t>
            </a:r>
            <a:r>
              <a:rPr lang="en-US" sz="1600" b="1" i="1" dirty="0" err="1">
                <a:solidFill>
                  <a:srgbClr val="00B0F0"/>
                </a:solidFill>
                <a:latin typeface="Consolas" panose="020B0609020204030204" pitchFamily="49" charset="0"/>
              </a:rPr>
              <a:t>argc,argv</a:t>
            </a:r>
            <a:r>
              <a:rPr lang="en-US" sz="1600" b="1" i="1" dirty="0">
                <a:solidFill>
                  <a:srgbClr val="00B0F0"/>
                </a:solidFill>
                <a:latin typeface="Consolas" panose="020B0609020204030204" pitchFamily="49" charset="0"/>
              </a:rPr>
              <a:t>)</a:t>
            </a:r>
            <a:r>
              <a:rPr lang="en-US" dirty="0"/>
              <a:t>: initializing </a:t>
            </a:r>
            <a:r>
              <a:rPr lang="en-US" dirty="0" err="1"/>
              <a:t>config,mem</a:t>
            </a:r>
            <a:r>
              <a:rPr lang="en-US" dirty="0"/>
              <a:t> </a:t>
            </a:r>
            <a:r>
              <a:rPr lang="en-US" dirty="0" err="1"/>
              <a:t>poll,queue,PCI</a:t>
            </a:r>
            <a:r>
              <a:rPr lang="en-US" dirty="0"/>
              <a:t>, master and slave threads….. (–C &lt;</a:t>
            </a:r>
            <a:r>
              <a:rPr lang="en-US" dirty="0" err="1"/>
              <a:t>core_mask</a:t>
            </a:r>
            <a:r>
              <a:rPr lang="en-US" dirty="0"/>
              <a:t>&gt;option) EAL environment</a:t>
            </a:r>
          </a:p>
          <a:p>
            <a:r>
              <a:rPr lang="en-US" dirty="0"/>
              <a:t> </a:t>
            </a:r>
            <a:r>
              <a:rPr lang="en-US" sz="1600" b="1" i="1" dirty="0" err="1">
                <a:solidFill>
                  <a:srgbClr val="00B0F0"/>
                </a:solidFill>
                <a:latin typeface="Consolas" panose="020B0609020204030204" pitchFamily="49" charset="0"/>
              </a:rPr>
              <a:t>rte_lcore_foreach_worker</a:t>
            </a:r>
            <a:r>
              <a:rPr lang="en-US" sz="1600" b="1" i="1" dirty="0">
                <a:solidFill>
                  <a:srgbClr val="00B0F0"/>
                </a:solidFill>
                <a:latin typeface="Consolas" panose="020B0609020204030204" pitchFamily="49" charset="0"/>
              </a:rPr>
              <a:t>(</a:t>
            </a:r>
            <a:r>
              <a:rPr lang="en-US" sz="1600" b="1" i="1" dirty="0" err="1">
                <a:solidFill>
                  <a:srgbClr val="00B0F0"/>
                </a:solidFill>
                <a:latin typeface="Consolas" panose="020B0609020204030204" pitchFamily="49" charset="0"/>
              </a:rPr>
              <a:t>lcore_id</a:t>
            </a:r>
            <a:r>
              <a:rPr lang="en-US" sz="1600" b="1" i="1" dirty="0">
                <a:solidFill>
                  <a:srgbClr val="00B0F0"/>
                </a:solidFill>
                <a:latin typeface="Consolas" panose="020B0609020204030204" pitchFamily="49" charset="0"/>
              </a:rPr>
              <a:t>)</a:t>
            </a:r>
            <a:r>
              <a:rPr lang="en-US" dirty="0"/>
              <a:t>: A macro to iterate all </a:t>
            </a:r>
            <a:r>
              <a:rPr lang="en-US" dirty="0" err="1"/>
              <a:t>runnig</a:t>
            </a:r>
            <a:r>
              <a:rPr lang="en-US" dirty="0"/>
              <a:t> lcores except MAIN designated by  EAL. </a:t>
            </a:r>
            <a:r>
              <a:rPr lang="en-US" sz="1600" b="1" i="1" dirty="0" err="1">
                <a:solidFill>
                  <a:srgbClr val="65D7FF"/>
                </a:solidFill>
              </a:rPr>
              <a:t>lcore_id</a:t>
            </a:r>
            <a:r>
              <a:rPr lang="en-US" sz="1600" b="1" i="1" dirty="0"/>
              <a:t> is</a:t>
            </a:r>
            <a:r>
              <a:rPr lang="en-US" dirty="0"/>
              <a:t> a specific core to run as slave thread</a:t>
            </a:r>
          </a:p>
          <a:p>
            <a:r>
              <a:rPr lang="en-US" sz="1600" b="1" i="1" dirty="0" err="1">
                <a:solidFill>
                  <a:srgbClr val="00B0F0"/>
                </a:solidFill>
                <a:latin typeface="Consolas" panose="020B0609020204030204" pitchFamily="49" charset="0"/>
              </a:rPr>
              <a:t>rte_eal_remote_launch</a:t>
            </a:r>
            <a:r>
              <a:rPr lang="en-US" sz="1600" b="1" i="1" dirty="0">
                <a:solidFill>
                  <a:srgbClr val="00B0F0"/>
                </a:solidFill>
                <a:latin typeface="Consolas" panose="020B0609020204030204" pitchFamily="49" charset="0"/>
              </a:rPr>
              <a:t>(</a:t>
            </a:r>
            <a:r>
              <a:rPr lang="en-US" sz="1600" b="1" i="1" dirty="0" err="1">
                <a:solidFill>
                  <a:srgbClr val="00B0F0"/>
                </a:solidFill>
                <a:latin typeface="Consolas" panose="020B0609020204030204" pitchFamily="49" charset="0"/>
              </a:rPr>
              <a:t>function,args,worker_id</a:t>
            </a:r>
            <a:r>
              <a:rPr lang="en-US" sz="1600" b="1" i="1" dirty="0">
                <a:solidFill>
                  <a:srgbClr val="00B0F0"/>
                </a:solidFill>
                <a:latin typeface="Consolas" panose="020B0609020204030204" pitchFamily="49" charset="0"/>
              </a:rPr>
              <a:t>)</a:t>
            </a:r>
            <a:r>
              <a:rPr lang="en-US" dirty="0"/>
              <a:t>: designate thread on lcores</a:t>
            </a:r>
          </a:p>
          <a:p>
            <a:r>
              <a:rPr lang="en-US" sz="1600" b="1" i="1" dirty="0" err="1">
                <a:solidFill>
                  <a:srgbClr val="00B0F0"/>
                </a:solidFill>
                <a:latin typeface="Consolas" panose="020B0609020204030204" pitchFamily="49" charset="0"/>
              </a:rPr>
              <a:t>rte_eal_cleanup</a:t>
            </a:r>
            <a:r>
              <a:rPr lang="en-US" sz="1600" b="1" i="1" dirty="0">
                <a:solidFill>
                  <a:srgbClr val="00B0F0"/>
                </a:solidFill>
                <a:latin typeface="Consolas" panose="020B0609020204030204" pitchFamily="49" charset="0"/>
              </a:rPr>
              <a:t>()</a:t>
            </a:r>
            <a:r>
              <a:rPr lang="en-US" dirty="0"/>
              <a:t>:</a:t>
            </a:r>
            <a:r>
              <a:rPr lang="en-US" sz="1600" b="1" i="1" dirty="0">
                <a:solidFill>
                  <a:srgbClr val="00B0F0"/>
                </a:solidFill>
                <a:latin typeface="Consolas" panose="020B0609020204030204" pitchFamily="49" charset="0"/>
              </a:rPr>
              <a:t> </a:t>
            </a:r>
            <a:r>
              <a:rPr lang="en-US" dirty="0"/>
              <a:t>cleans up EAL(</a:t>
            </a:r>
            <a:r>
              <a:rPr lang="en-US" dirty="0" err="1"/>
              <a:t>realease</a:t>
            </a:r>
            <a:r>
              <a:rPr lang="en-US" dirty="0"/>
              <a:t> allocated internal resources)</a:t>
            </a:r>
          </a:p>
          <a:p>
            <a:endParaRPr lang="en-US" dirty="0"/>
          </a:p>
        </p:txBody>
      </p:sp>
      <p:pic>
        <p:nvPicPr>
          <p:cNvPr id="5" name="Picture 4">
            <a:extLst>
              <a:ext uri="{FF2B5EF4-FFF2-40B4-BE49-F238E27FC236}">
                <a16:creationId xmlns:a16="http://schemas.microsoft.com/office/drawing/2014/main" id="{E93F90DF-36C3-44D3-925B-C8C5181C1815}"/>
              </a:ext>
            </a:extLst>
          </p:cNvPr>
          <p:cNvPicPr>
            <a:picLocks noChangeAspect="1"/>
          </p:cNvPicPr>
          <p:nvPr/>
        </p:nvPicPr>
        <p:blipFill>
          <a:blip r:embed="rId2"/>
          <a:stretch>
            <a:fillRect/>
          </a:stretch>
        </p:blipFill>
        <p:spPr>
          <a:xfrm>
            <a:off x="933495" y="1825893"/>
            <a:ext cx="10344710" cy="2565814"/>
          </a:xfrm>
          <a:prstGeom prst="rect">
            <a:avLst/>
          </a:prstGeom>
        </p:spPr>
      </p:pic>
    </p:spTree>
    <p:extLst>
      <p:ext uri="{BB962C8B-B14F-4D97-AF65-F5344CB8AC3E}">
        <p14:creationId xmlns:p14="http://schemas.microsoft.com/office/powerpoint/2010/main" val="58976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F6F808-BB5A-4A6D-99DB-4D505F746D2E}"/>
              </a:ext>
            </a:extLst>
          </p:cNvPr>
          <p:cNvPicPr>
            <a:picLocks noChangeAspect="1"/>
          </p:cNvPicPr>
          <p:nvPr/>
        </p:nvPicPr>
        <p:blipFill>
          <a:blip r:embed="rId2"/>
          <a:stretch>
            <a:fillRect/>
          </a:stretch>
        </p:blipFill>
        <p:spPr>
          <a:xfrm>
            <a:off x="3027975" y="1728683"/>
            <a:ext cx="5829024" cy="4828966"/>
          </a:xfrm>
          <a:prstGeom prst="rect">
            <a:avLst/>
          </a:prstGeom>
        </p:spPr>
      </p:pic>
      <p:sp>
        <p:nvSpPr>
          <p:cNvPr id="4" name="Title 3">
            <a:extLst>
              <a:ext uri="{FF2B5EF4-FFF2-40B4-BE49-F238E27FC236}">
                <a16:creationId xmlns:a16="http://schemas.microsoft.com/office/drawing/2014/main" id="{9E64EA01-F5EB-452F-977A-327BB9BC1181}"/>
              </a:ext>
            </a:extLst>
          </p:cNvPr>
          <p:cNvSpPr>
            <a:spLocks noGrp="1"/>
          </p:cNvSpPr>
          <p:nvPr>
            <p:ph type="title"/>
          </p:nvPr>
        </p:nvSpPr>
        <p:spPr/>
        <p:txBody>
          <a:bodyPr>
            <a:normAutofit fontScale="90000"/>
          </a:bodyPr>
          <a:lstStyle/>
          <a:p>
            <a:r>
              <a:rPr lang="en-US" dirty="0">
                <a:solidFill>
                  <a:srgbClr val="F949F9"/>
                </a:solidFill>
              </a:rPr>
              <a:t>Skeleton</a:t>
            </a:r>
            <a:r>
              <a:rPr lang="en-US" dirty="0"/>
              <a:t>: Simple One Thread Packet Receiver/Transmitter</a:t>
            </a:r>
          </a:p>
        </p:txBody>
      </p:sp>
      <p:pic>
        <p:nvPicPr>
          <p:cNvPr id="6" name="Picture 5">
            <a:extLst>
              <a:ext uri="{FF2B5EF4-FFF2-40B4-BE49-F238E27FC236}">
                <a16:creationId xmlns:a16="http://schemas.microsoft.com/office/drawing/2014/main" id="{0B4DE214-E4F0-4FFF-A83E-E304591EF8B9}"/>
              </a:ext>
            </a:extLst>
          </p:cNvPr>
          <p:cNvPicPr>
            <a:picLocks noChangeAspect="1"/>
          </p:cNvPicPr>
          <p:nvPr/>
        </p:nvPicPr>
        <p:blipFill>
          <a:blip r:embed="rId3"/>
          <a:stretch>
            <a:fillRect/>
          </a:stretch>
        </p:blipFill>
        <p:spPr>
          <a:xfrm>
            <a:off x="5555329" y="2039692"/>
            <a:ext cx="5712228" cy="4206948"/>
          </a:xfrm>
          <a:prstGeom prst="rect">
            <a:avLst/>
          </a:prstGeom>
        </p:spPr>
      </p:pic>
      <p:pic>
        <p:nvPicPr>
          <p:cNvPr id="9" name="Picture 8">
            <a:extLst>
              <a:ext uri="{FF2B5EF4-FFF2-40B4-BE49-F238E27FC236}">
                <a16:creationId xmlns:a16="http://schemas.microsoft.com/office/drawing/2014/main" id="{60C46838-D050-4E85-89F7-49FC8EB77EB6}"/>
              </a:ext>
            </a:extLst>
          </p:cNvPr>
          <p:cNvPicPr>
            <a:picLocks noChangeAspect="1"/>
          </p:cNvPicPr>
          <p:nvPr/>
        </p:nvPicPr>
        <p:blipFill>
          <a:blip r:embed="rId4"/>
          <a:stretch>
            <a:fillRect/>
          </a:stretch>
        </p:blipFill>
        <p:spPr>
          <a:xfrm>
            <a:off x="617417" y="2039692"/>
            <a:ext cx="4629064" cy="4206948"/>
          </a:xfrm>
          <a:prstGeom prst="rect">
            <a:avLst/>
          </a:prstGeom>
        </p:spPr>
      </p:pic>
    </p:spTree>
    <p:extLst>
      <p:ext uri="{BB962C8B-B14F-4D97-AF65-F5344CB8AC3E}">
        <p14:creationId xmlns:p14="http://schemas.microsoft.com/office/powerpoint/2010/main" val="179180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8621-674C-4716-9B1B-8A7CD403B6E2}"/>
              </a:ext>
            </a:extLst>
          </p:cNvPr>
          <p:cNvSpPr>
            <a:spLocks noGrp="1"/>
          </p:cNvSpPr>
          <p:nvPr>
            <p:ph type="title"/>
          </p:nvPr>
        </p:nvSpPr>
        <p:spPr/>
        <p:txBody>
          <a:bodyPr>
            <a:normAutofit/>
          </a:bodyPr>
          <a:lstStyle/>
          <a:p>
            <a:r>
              <a:rPr lang="en-US" dirty="0">
                <a:solidFill>
                  <a:srgbClr val="F949F9"/>
                </a:solidFill>
              </a:rPr>
              <a:t>Skeleton</a:t>
            </a:r>
            <a:r>
              <a:rPr lang="en-US" dirty="0"/>
              <a:t>: </a:t>
            </a:r>
            <a:r>
              <a:rPr lang="en-US" dirty="0" err="1"/>
              <a:t>mbuf</a:t>
            </a:r>
            <a:r>
              <a:rPr lang="en-US" dirty="0"/>
              <a:t> pool</a:t>
            </a:r>
          </a:p>
        </p:txBody>
      </p:sp>
      <p:sp>
        <p:nvSpPr>
          <p:cNvPr id="3" name="Content Placeholder 2">
            <a:extLst>
              <a:ext uri="{FF2B5EF4-FFF2-40B4-BE49-F238E27FC236}">
                <a16:creationId xmlns:a16="http://schemas.microsoft.com/office/drawing/2014/main" id="{1E9E8F13-29EB-4BA1-9178-382A0B2E8FDC}"/>
              </a:ext>
            </a:extLst>
          </p:cNvPr>
          <p:cNvSpPr>
            <a:spLocks noGrp="1"/>
          </p:cNvSpPr>
          <p:nvPr>
            <p:ph idx="1"/>
          </p:nvPr>
        </p:nvSpPr>
        <p:spPr/>
        <p:txBody>
          <a:bodyPr>
            <a:normAutofit/>
          </a:bodyPr>
          <a:lstStyle/>
          <a:p>
            <a:r>
              <a:rPr lang="en-US" sz="1600" b="1" i="1" dirty="0" err="1">
                <a:solidFill>
                  <a:srgbClr val="00B0F0"/>
                </a:solidFill>
                <a:latin typeface="Consolas" panose="020B0609020204030204" pitchFamily="49" charset="0"/>
              </a:rPr>
              <a:t>rte_pktmbuf_pool_create</a:t>
            </a:r>
            <a:r>
              <a:rPr lang="en-US" sz="1600" b="1" i="1" dirty="0">
                <a:solidFill>
                  <a:srgbClr val="00B0F0"/>
                </a:solidFill>
                <a:latin typeface="Consolas" panose="020B0609020204030204" pitchFamily="49" charset="0"/>
              </a:rPr>
              <a:t>(</a:t>
            </a:r>
            <a:r>
              <a:rPr lang="en-US" sz="1600" b="1" i="1" dirty="0" err="1">
                <a:solidFill>
                  <a:srgbClr val="00B0F0"/>
                </a:solidFill>
                <a:latin typeface="Consolas" panose="020B0609020204030204" pitchFamily="49" charset="0"/>
              </a:rPr>
              <a:t>name,n,cache_size,priv_size,data_room_size,socket_id</a:t>
            </a:r>
            <a:r>
              <a:rPr lang="en-US" sz="1600" b="1" i="1" dirty="0">
                <a:solidFill>
                  <a:srgbClr val="00B0F0"/>
                </a:solidFill>
                <a:latin typeface="Consolas" panose="020B0609020204030204" pitchFamily="49" charset="0"/>
              </a:rPr>
              <a:t>)</a:t>
            </a:r>
            <a:r>
              <a:rPr lang="en-US" dirty="0"/>
              <a:t>: creates a </a:t>
            </a:r>
            <a:r>
              <a:rPr lang="en-US" b="1" i="1" dirty="0" err="1">
                <a:solidFill>
                  <a:srgbClr val="FFC000"/>
                </a:solidFill>
              </a:rPr>
              <a:t>mbuf</a:t>
            </a:r>
            <a:r>
              <a:rPr lang="en-US" dirty="0"/>
              <a:t> pool in memory(always preferred to be local memory) to hold the </a:t>
            </a:r>
            <a:r>
              <a:rPr lang="en-US" b="1" i="1" dirty="0" err="1">
                <a:solidFill>
                  <a:srgbClr val="FFC000"/>
                </a:solidFill>
              </a:rPr>
              <a:t>mbuf</a:t>
            </a:r>
            <a:endParaRPr lang="en-US" b="1" i="1" dirty="0">
              <a:solidFill>
                <a:srgbClr val="FFC000"/>
              </a:solidFill>
            </a:endParaRPr>
          </a:p>
          <a:p>
            <a:r>
              <a:rPr lang="en-US" dirty="0"/>
              <a:t>Each port can have multiple queues (receive or transmit) and also each queue can have its own buffer(DMA!) and the buffer is part of memory.</a:t>
            </a:r>
          </a:p>
        </p:txBody>
      </p:sp>
    </p:spTree>
    <p:extLst>
      <p:ext uri="{BB962C8B-B14F-4D97-AF65-F5344CB8AC3E}">
        <p14:creationId xmlns:p14="http://schemas.microsoft.com/office/powerpoint/2010/main" val="922508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64EA01-F5EB-452F-977A-327BB9BC1181}"/>
              </a:ext>
            </a:extLst>
          </p:cNvPr>
          <p:cNvSpPr>
            <a:spLocks noGrp="1"/>
          </p:cNvSpPr>
          <p:nvPr>
            <p:ph type="title"/>
          </p:nvPr>
        </p:nvSpPr>
        <p:spPr/>
        <p:txBody>
          <a:bodyPr>
            <a:normAutofit/>
          </a:bodyPr>
          <a:lstStyle/>
          <a:p>
            <a:r>
              <a:rPr lang="en-US" dirty="0">
                <a:solidFill>
                  <a:srgbClr val="F949F9"/>
                </a:solidFill>
              </a:rPr>
              <a:t>Skeleton</a:t>
            </a:r>
            <a:endParaRPr lang="en-US" dirty="0"/>
          </a:p>
        </p:txBody>
      </p:sp>
      <p:pic>
        <p:nvPicPr>
          <p:cNvPr id="3" name="Picture 2">
            <a:extLst>
              <a:ext uri="{FF2B5EF4-FFF2-40B4-BE49-F238E27FC236}">
                <a16:creationId xmlns:a16="http://schemas.microsoft.com/office/drawing/2014/main" id="{D599E762-EEC0-4572-BC06-01AF97A4A6E6}"/>
              </a:ext>
            </a:extLst>
          </p:cNvPr>
          <p:cNvPicPr>
            <a:picLocks noChangeAspect="1"/>
          </p:cNvPicPr>
          <p:nvPr/>
        </p:nvPicPr>
        <p:blipFill>
          <a:blip r:embed="rId2"/>
          <a:stretch>
            <a:fillRect/>
          </a:stretch>
        </p:blipFill>
        <p:spPr>
          <a:xfrm>
            <a:off x="3891206" y="1541584"/>
            <a:ext cx="4398940" cy="5316416"/>
          </a:xfrm>
          <a:prstGeom prst="rect">
            <a:avLst/>
          </a:prstGeom>
        </p:spPr>
      </p:pic>
      <p:pic>
        <p:nvPicPr>
          <p:cNvPr id="5" name="Picture 4">
            <a:extLst>
              <a:ext uri="{FF2B5EF4-FFF2-40B4-BE49-F238E27FC236}">
                <a16:creationId xmlns:a16="http://schemas.microsoft.com/office/drawing/2014/main" id="{B423CBA3-BFBF-4FF9-A6C6-8B208CBBCEA5}"/>
              </a:ext>
            </a:extLst>
          </p:cNvPr>
          <p:cNvPicPr>
            <a:picLocks noChangeAspect="1"/>
          </p:cNvPicPr>
          <p:nvPr/>
        </p:nvPicPr>
        <p:blipFill>
          <a:blip r:embed="rId3"/>
          <a:stretch>
            <a:fillRect/>
          </a:stretch>
        </p:blipFill>
        <p:spPr>
          <a:xfrm>
            <a:off x="241003" y="1885959"/>
            <a:ext cx="3955314" cy="3965040"/>
          </a:xfrm>
          <a:prstGeom prst="rect">
            <a:avLst/>
          </a:prstGeom>
        </p:spPr>
      </p:pic>
      <p:pic>
        <p:nvPicPr>
          <p:cNvPr id="7" name="Picture 6">
            <a:extLst>
              <a:ext uri="{FF2B5EF4-FFF2-40B4-BE49-F238E27FC236}">
                <a16:creationId xmlns:a16="http://schemas.microsoft.com/office/drawing/2014/main" id="{0315E4F7-EDE4-4574-BBB8-E3D28A9DB5B1}"/>
              </a:ext>
            </a:extLst>
          </p:cNvPr>
          <p:cNvPicPr>
            <a:picLocks noChangeAspect="1"/>
          </p:cNvPicPr>
          <p:nvPr/>
        </p:nvPicPr>
        <p:blipFill>
          <a:blip r:embed="rId4"/>
          <a:stretch>
            <a:fillRect/>
          </a:stretch>
        </p:blipFill>
        <p:spPr>
          <a:xfrm>
            <a:off x="4318739" y="1880539"/>
            <a:ext cx="4040372" cy="3975880"/>
          </a:xfrm>
          <a:prstGeom prst="rect">
            <a:avLst/>
          </a:prstGeom>
        </p:spPr>
      </p:pic>
      <p:pic>
        <p:nvPicPr>
          <p:cNvPr id="9" name="Picture 8">
            <a:extLst>
              <a:ext uri="{FF2B5EF4-FFF2-40B4-BE49-F238E27FC236}">
                <a16:creationId xmlns:a16="http://schemas.microsoft.com/office/drawing/2014/main" id="{A818A5C9-F759-42BA-AB79-E3F24C8BB71C}"/>
              </a:ext>
            </a:extLst>
          </p:cNvPr>
          <p:cNvPicPr>
            <a:picLocks noChangeAspect="1"/>
          </p:cNvPicPr>
          <p:nvPr/>
        </p:nvPicPr>
        <p:blipFill>
          <a:blip r:embed="rId5"/>
          <a:stretch>
            <a:fillRect/>
          </a:stretch>
        </p:blipFill>
        <p:spPr>
          <a:xfrm>
            <a:off x="8412568" y="2013097"/>
            <a:ext cx="3705626" cy="3143694"/>
          </a:xfrm>
          <a:prstGeom prst="rect">
            <a:avLst/>
          </a:prstGeom>
        </p:spPr>
      </p:pic>
    </p:spTree>
    <p:extLst>
      <p:ext uri="{BB962C8B-B14F-4D97-AF65-F5344CB8AC3E}">
        <p14:creationId xmlns:p14="http://schemas.microsoft.com/office/powerpoint/2010/main" val="418365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23B6-D7AB-4E8A-BB80-BBF8CFB15809}"/>
              </a:ext>
            </a:extLst>
          </p:cNvPr>
          <p:cNvSpPr>
            <a:spLocks noGrp="1"/>
          </p:cNvSpPr>
          <p:nvPr>
            <p:ph type="title"/>
          </p:nvPr>
        </p:nvSpPr>
        <p:spPr/>
        <p:txBody>
          <a:bodyPr>
            <a:normAutofit/>
          </a:bodyPr>
          <a:lstStyle/>
          <a:p>
            <a:r>
              <a:rPr lang="en-US" dirty="0">
                <a:solidFill>
                  <a:srgbClr val="F949F9"/>
                </a:solidFill>
              </a:rPr>
              <a:t>Skeleton</a:t>
            </a:r>
            <a:r>
              <a:rPr lang="en-US" dirty="0"/>
              <a:t>: Ethernet Device API</a:t>
            </a:r>
          </a:p>
        </p:txBody>
      </p:sp>
      <p:sp>
        <p:nvSpPr>
          <p:cNvPr id="3" name="Content Placeholder 2">
            <a:extLst>
              <a:ext uri="{FF2B5EF4-FFF2-40B4-BE49-F238E27FC236}">
                <a16:creationId xmlns:a16="http://schemas.microsoft.com/office/drawing/2014/main" id="{128EB5B5-4909-4F58-80E4-83D2AD115494}"/>
              </a:ext>
            </a:extLst>
          </p:cNvPr>
          <p:cNvSpPr>
            <a:spLocks noGrp="1"/>
          </p:cNvSpPr>
          <p:nvPr>
            <p:ph idx="1"/>
          </p:nvPr>
        </p:nvSpPr>
        <p:spPr/>
        <p:txBody>
          <a:bodyPr/>
          <a:lstStyle/>
          <a:p>
            <a:r>
              <a:rPr lang="en-US" sz="1600" b="1" i="1" dirty="0" err="1">
                <a:solidFill>
                  <a:srgbClr val="00B0F0"/>
                </a:solidFill>
                <a:latin typeface="Consolas" panose="020B0609020204030204" pitchFamily="49" charset="0"/>
              </a:rPr>
              <a:t>rte_eth_dev_configure</a:t>
            </a:r>
            <a:r>
              <a:rPr lang="en-US" sz="1600" b="1" i="1" dirty="0">
                <a:solidFill>
                  <a:srgbClr val="00B0F0"/>
                </a:solidFill>
                <a:latin typeface="Consolas" panose="020B0609020204030204" pitchFamily="49" charset="0"/>
              </a:rPr>
              <a:t>(</a:t>
            </a:r>
            <a:r>
              <a:rPr lang="en-US" sz="1600" b="1" i="1" dirty="0" err="1">
                <a:solidFill>
                  <a:srgbClr val="00B0F0"/>
                </a:solidFill>
                <a:latin typeface="Consolas" panose="020B0609020204030204" pitchFamily="49" charset="0"/>
              </a:rPr>
              <a:t>port_id</a:t>
            </a:r>
            <a:r>
              <a:rPr lang="en-US" sz="1600" b="1" i="1" dirty="0">
                <a:solidFill>
                  <a:srgbClr val="00B0F0"/>
                </a:solidFill>
                <a:latin typeface="Consolas" panose="020B0609020204030204" pitchFamily="49" charset="0"/>
              </a:rPr>
              <a:t>, </a:t>
            </a:r>
            <a:r>
              <a:rPr lang="en-US" sz="1600" b="1" i="1" dirty="0" err="1">
                <a:solidFill>
                  <a:srgbClr val="00B0F0"/>
                </a:solidFill>
                <a:latin typeface="Consolas" panose="020B0609020204030204" pitchFamily="49" charset="0"/>
              </a:rPr>
              <a:t>nb_rx_queue</a:t>
            </a:r>
            <a:r>
              <a:rPr lang="en-US" sz="1600" b="1" i="1" dirty="0">
                <a:solidFill>
                  <a:srgbClr val="00B0F0"/>
                </a:solidFill>
                <a:latin typeface="Consolas" panose="020B0609020204030204" pitchFamily="49" charset="0"/>
              </a:rPr>
              <a:t>, </a:t>
            </a:r>
            <a:r>
              <a:rPr lang="en-US" sz="1600" b="1" i="1" dirty="0" err="1">
                <a:solidFill>
                  <a:srgbClr val="00B0F0"/>
                </a:solidFill>
                <a:latin typeface="Consolas" panose="020B0609020204030204" pitchFamily="49" charset="0"/>
              </a:rPr>
              <a:t>nb_tx_queue</a:t>
            </a:r>
            <a:r>
              <a:rPr lang="en-US" sz="1600" b="1" i="1" dirty="0">
                <a:solidFill>
                  <a:srgbClr val="00B0F0"/>
                </a:solidFill>
                <a:latin typeface="Consolas" panose="020B0609020204030204" pitchFamily="49" charset="0"/>
              </a:rPr>
              <a:t>, </a:t>
            </a:r>
            <a:r>
              <a:rPr lang="en-US" sz="1600" b="1" i="1" dirty="0" err="1">
                <a:solidFill>
                  <a:srgbClr val="00B0F0"/>
                </a:solidFill>
                <a:latin typeface="Consolas" panose="020B0609020204030204" pitchFamily="49" charset="0"/>
              </a:rPr>
              <a:t>eth_conf</a:t>
            </a:r>
            <a:r>
              <a:rPr lang="en-US" sz="1600" b="1" i="1" dirty="0">
                <a:solidFill>
                  <a:srgbClr val="00B0F0"/>
                </a:solidFill>
                <a:latin typeface="Consolas" panose="020B0609020204030204" pitchFamily="49" charset="0"/>
              </a:rPr>
              <a:t>)</a:t>
            </a:r>
            <a:r>
              <a:rPr lang="en-US" dirty="0"/>
              <a:t>: should be called before any other function in </a:t>
            </a:r>
            <a:r>
              <a:rPr lang="en-US" dirty="0" err="1"/>
              <a:t>Etherent</a:t>
            </a:r>
            <a:r>
              <a:rPr lang="en-US" dirty="0"/>
              <a:t> API or when the device is in stopped mode</a:t>
            </a:r>
          </a:p>
          <a:p>
            <a:r>
              <a:rPr lang="fr-FR" sz="1600" b="1" i="1" dirty="0" err="1">
                <a:solidFill>
                  <a:srgbClr val="00B0F0"/>
                </a:solidFill>
                <a:latin typeface="Consolas" panose="020B0609020204030204" pitchFamily="49" charset="0"/>
              </a:rPr>
              <a:t>rte_eth_rx_queue_setup</a:t>
            </a:r>
            <a:r>
              <a:rPr lang="fr-FR" sz="1600" b="1" i="1" dirty="0">
                <a:solidFill>
                  <a:srgbClr val="00B0F0"/>
                </a:solidFill>
                <a:latin typeface="Consolas" panose="020B0609020204030204" pitchFamily="49" charset="0"/>
              </a:rPr>
              <a:t>(</a:t>
            </a:r>
            <a:r>
              <a:rPr lang="fr-FR" sz="1600" b="1" i="1" dirty="0" err="1">
                <a:solidFill>
                  <a:srgbClr val="00B0F0"/>
                </a:solidFill>
                <a:latin typeface="Consolas" panose="020B0609020204030204" pitchFamily="49" charset="0"/>
              </a:rPr>
              <a:t>port_id,rx_quue_id,nb_rx_desc,socket_id,rx_conf,mb_pool</a:t>
            </a:r>
            <a:r>
              <a:rPr lang="fr-FR" sz="1600" b="1" i="1" dirty="0">
                <a:solidFill>
                  <a:srgbClr val="00B0F0"/>
                </a:solidFill>
                <a:latin typeface="Consolas" panose="020B0609020204030204" pitchFamily="49" charset="0"/>
              </a:rPr>
              <a:t>)</a:t>
            </a:r>
            <a:r>
              <a:rPr lang="fr-FR" dirty="0"/>
              <a:t>: A</a:t>
            </a:r>
            <a:r>
              <a:rPr lang="en-US" dirty="0" err="1"/>
              <a:t>llocate</a:t>
            </a:r>
            <a:r>
              <a:rPr lang="en-US" dirty="0"/>
              <a:t> and set up a receive queue for an Ethernet device. </a:t>
            </a:r>
          </a:p>
          <a:p>
            <a:r>
              <a:rPr lang="fr-FR" sz="1600" b="1" i="1" dirty="0" err="1">
                <a:solidFill>
                  <a:srgbClr val="00B0F0"/>
                </a:solidFill>
                <a:latin typeface="Consolas" panose="020B0609020204030204" pitchFamily="49" charset="0"/>
              </a:rPr>
              <a:t>rte_eth_tx_queue_setup</a:t>
            </a:r>
            <a:r>
              <a:rPr lang="fr-FR" sz="1600" b="1" i="1" dirty="0">
                <a:solidFill>
                  <a:srgbClr val="00B0F0"/>
                </a:solidFill>
                <a:latin typeface="Consolas" panose="020B0609020204030204" pitchFamily="49" charset="0"/>
              </a:rPr>
              <a:t>(</a:t>
            </a:r>
            <a:r>
              <a:rPr lang="fr-FR" sz="1600" b="1" i="1" dirty="0" err="1">
                <a:solidFill>
                  <a:srgbClr val="00B0F0"/>
                </a:solidFill>
                <a:latin typeface="Consolas" panose="020B0609020204030204" pitchFamily="49" charset="0"/>
              </a:rPr>
              <a:t>port_id,tx_quue_id,nb_tx_desc,socket_id,tx_conf</a:t>
            </a:r>
            <a:r>
              <a:rPr lang="fr-FR" sz="1600" b="1" i="1" dirty="0">
                <a:solidFill>
                  <a:srgbClr val="00B0F0"/>
                </a:solidFill>
                <a:latin typeface="Consolas" panose="020B0609020204030204" pitchFamily="49" charset="0"/>
              </a:rPr>
              <a:t>)</a:t>
            </a:r>
            <a:r>
              <a:rPr lang="fr-FR" dirty="0"/>
              <a:t>: A</a:t>
            </a:r>
            <a:r>
              <a:rPr lang="en-US" dirty="0" err="1"/>
              <a:t>llocate</a:t>
            </a:r>
            <a:r>
              <a:rPr lang="en-US" dirty="0"/>
              <a:t> and set up a transmit queue for an Ethernet device</a:t>
            </a:r>
          </a:p>
          <a:p>
            <a:r>
              <a:rPr lang="en-US" sz="1600" b="1" i="1" dirty="0" err="1">
                <a:solidFill>
                  <a:srgbClr val="00B0F0"/>
                </a:solidFill>
                <a:latin typeface="Consolas" panose="020B0609020204030204" pitchFamily="49" charset="0"/>
              </a:rPr>
              <a:t>rte_eth_dev_start</a:t>
            </a:r>
            <a:r>
              <a:rPr lang="en-US" sz="1600" b="1" i="1" dirty="0">
                <a:solidFill>
                  <a:srgbClr val="00B0F0"/>
                </a:solidFill>
                <a:latin typeface="Consolas" panose="020B0609020204030204" pitchFamily="49" charset="0"/>
              </a:rPr>
              <a:t>(</a:t>
            </a:r>
            <a:r>
              <a:rPr lang="en-US" sz="1600" b="1" i="1" dirty="0" err="1">
                <a:solidFill>
                  <a:srgbClr val="00B0F0"/>
                </a:solidFill>
                <a:latin typeface="Consolas" panose="020B0609020204030204" pitchFamily="49" charset="0"/>
              </a:rPr>
              <a:t>port_id</a:t>
            </a:r>
            <a:r>
              <a:rPr lang="en-US" sz="1600" b="1" i="1" dirty="0">
                <a:solidFill>
                  <a:srgbClr val="00B0F0"/>
                </a:solidFill>
                <a:latin typeface="Consolas" panose="020B0609020204030204" pitchFamily="49" charset="0"/>
              </a:rPr>
              <a:t>)</a:t>
            </a:r>
            <a:r>
              <a:rPr lang="en-US" dirty="0"/>
              <a:t>: The device start step is the last one and consists of setting the configured offload features and in starting the transmit and the receive units of the device. after Ethernet port initialization complete, we can start the device. And the port will be in </a:t>
            </a:r>
            <a:r>
              <a:rPr lang="en-US" dirty="0">
                <a:solidFill>
                  <a:srgbClr val="FFC000"/>
                </a:solidFill>
              </a:rPr>
              <a:t>Promiscuous mode</a:t>
            </a:r>
            <a:r>
              <a:rPr lang="en-US" dirty="0"/>
              <a:t>. Upon finishing, Ethernet port can have the physical MAC address, and the port will be turned on with promiscuous mode. </a:t>
            </a:r>
          </a:p>
        </p:txBody>
      </p:sp>
    </p:spTree>
    <p:extLst>
      <p:ext uri="{BB962C8B-B14F-4D97-AF65-F5344CB8AC3E}">
        <p14:creationId xmlns:p14="http://schemas.microsoft.com/office/powerpoint/2010/main" val="402087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64EA01-F5EB-452F-977A-327BB9BC1181}"/>
              </a:ext>
            </a:extLst>
          </p:cNvPr>
          <p:cNvSpPr>
            <a:spLocks noGrp="1"/>
          </p:cNvSpPr>
          <p:nvPr>
            <p:ph type="title"/>
          </p:nvPr>
        </p:nvSpPr>
        <p:spPr/>
        <p:txBody>
          <a:bodyPr>
            <a:normAutofit/>
          </a:bodyPr>
          <a:lstStyle/>
          <a:p>
            <a:r>
              <a:rPr lang="en-US" dirty="0">
                <a:solidFill>
                  <a:srgbClr val="F949F9"/>
                </a:solidFill>
              </a:rPr>
              <a:t>Skeleton</a:t>
            </a:r>
            <a:endParaRPr lang="en-US" dirty="0"/>
          </a:p>
        </p:txBody>
      </p:sp>
      <p:pic>
        <p:nvPicPr>
          <p:cNvPr id="7" name="Picture 6">
            <a:extLst>
              <a:ext uri="{FF2B5EF4-FFF2-40B4-BE49-F238E27FC236}">
                <a16:creationId xmlns:a16="http://schemas.microsoft.com/office/drawing/2014/main" id="{CC079A31-09D6-4C45-8D84-57442575EE21}"/>
              </a:ext>
            </a:extLst>
          </p:cNvPr>
          <p:cNvPicPr>
            <a:picLocks noChangeAspect="1"/>
          </p:cNvPicPr>
          <p:nvPr/>
        </p:nvPicPr>
        <p:blipFill>
          <a:blip r:embed="rId2"/>
          <a:stretch>
            <a:fillRect/>
          </a:stretch>
        </p:blipFill>
        <p:spPr>
          <a:xfrm>
            <a:off x="3911706" y="1498668"/>
            <a:ext cx="4464732" cy="5426076"/>
          </a:xfrm>
          <a:prstGeom prst="rect">
            <a:avLst/>
          </a:prstGeom>
        </p:spPr>
      </p:pic>
      <p:pic>
        <p:nvPicPr>
          <p:cNvPr id="3" name="Picture 2">
            <a:extLst>
              <a:ext uri="{FF2B5EF4-FFF2-40B4-BE49-F238E27FC236}">
                <a16:creationId xmlns:a16="http://schemas.microsoft.com/office/drawing/2014/main" id="{1D49CB54-A9DC-453B-986F-ED9B0A93CA34}"/>
              </a:ext>
            </a:extLst>
          </p:cNvPr>
          <p:cNvPicPr>
            <a:picLocks noChangeAspect="1"/>
          </p:cNvPicPr>
          <p:nvPr/>
        </p:nvPicPr>
        <p:blipFill>
          <a:blip r:embed="rId3"/>
          <a:stretch>
            <a:fillRect/>
          </a:stretch>
        </p:blipFill>
        <p:spPr>
          <a:xfrm>
            <a:off x="913795" y="1732802"/>
            <a:ext cx="4692504" cy="4299708"/>
          </a:xfrm>
          <a:prstGeom prst="rect">
            <a:avLst/>
          </a:prstGeom>
        </p:spPr>
      </p:pic>
      <p:pic>
        <p:nvPicPr>
          <p:cNvPr id="6" name="Picture 5">
            <a:extLst>
              <a:ext uri="{FF2B5EF4-FFF2-40B4-BE49-F238E27FC236}">
                <a16:creationId xmlns:a16="http://schemas.microsoft.com/office/drawing/2014/main" id="{790A57ED-4CED-4D6D-84E5-8E4174E16AFA}"/>
              </a:ext>
            </a:extLst>
          </p:cNvPr>
          <p:cNvPicPr>
            <a:picLocks noChangeAspect="1"/>
          </p:cNvPicPr>
          <p:nvPr/>
        </p:nvPicPr>
        <p:blipFill>
          <a:blip r:embed="rId4"/>
          <a:stretch>
            <a:fillRect/>
          </a:stretch>
        </p:blipFill>
        <p:spPr>
          <a:xfrm>
            <a:off x="5801913" y="1732802"/>
            <a:ext cx="5604594" cy="4299708"/>
          </a:xfrm>
          <a:prstGeom prst="rect">
            <a:avLst/>
          </a:prstGeom>
        </p:spPr>
      </p:pic>
    </p:spTree>
    <p:extLst>
      <p:ext uri="{BB962C8B-B14F-4D97-AF65-F5344CB8AC3E}">
        <p14:creationId xmlns:p14="http://schemas.microsoft.com/office/powerpoint/2010/main" val="268550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EF9B-A874-4DB6-8E08-C6C080A2E044}"/>
              </a:ext>
            </a:extLst>
          </p:cNvPr>
          <p:cNvSpPr>
            <a:spLocks noGrp="1"/>
          </p:cNvSpPr>
          <p:nvPr>
            <p:ph type="title"/>
          </p:nvPr>
        </p:nvSpPr>
        <p:spPr/>
        <p:txBody>
          <a:bodyPr>
            <a:normAutofit/>
          </a:bodyPr>
          <a:lstStyle/>
          <a:p>
            <a:r>
              <a:rPr lang="en-US" dirty="0">
                <a:solidFill>
                  <a:srgbClr val="F949F9"/>
                </a:solidFill>
              </a:rPr>
              <a:t>Skeleton</a:t>
            </a:r>
            <a:r>
              <a:rPr lang="en-US" dirty="0"/>
              <a:t>: Ethernet Device API</a:t>
            </a:r>
          </a:p>
        </p:txBody>
      </p:sp>
      <p:sp>
        <p:nvSpPr>
          <p:cNvPr id="3" name="Content Placeholder 2">
            <a:extLst>
              <a:ext uri="{FF2B5EF4-FFF2-40B4-BE49-F238E27FC236}">
                <a16:creationId xmlns:a16="http://schemas.microsoft.com/office/drawing/2014/main" id="{5D3D29D1-CDE6-44CB-9AA6-E8A0979DC02E}"/>
              </a:ext>
            </a:extLst>
          </p:cNvPr>
          <p:cNvSpPr>
            <a:spLocks noGrp="1"/>
          </p:cNvSpPr>
          <p:nvPr>
            <p:ph idx="1"/>
          </p:nvPr>
        </p:nvSpPr>
        <p:spPr/>
        <p:txBody>
          <a:bodyPr/>
          <a:lstStyle/>
          <a:p>
            <a:r>
              <a:rPr lang="en-US" dirty="0"/>
              <a:t>Endless-loop packet reception and transmission</a:t>
            </a:r>
          </a:p>
          <a:p>
            <a:r>
              <a:rPr lang="en-US" sz="1600" b="1" i="1" dirty="0" err="1">
                <a:solidFill>
                  <a:srgbClr val="00B0F0"/>
                </a:solidFill>
                <a:latin typeface="Consolas" panose="020B0609020204030204" pitchFamily="49" charset="0"/>
              </a:rPr>
              <a:t>rte_eth_rx_burst</a:t>
            </a:r>
            <a:r>
              <a:rPr lang="en-US" sz="1600" b="1" i="1" dirty="0">
                <a:solidFill>
                  <a:srgbClr val="00B0F0"/>
                </a:solidFill>
                <a:latin typeface="Consolas" panose="020B0609020204030204" pitchFamily="49" charset="0"/>
              </a:rPr>
              <a:t>(</a:t>
            </a:r>
            <a:r>
              <a:rPr lang="en-US" sz="1600" b="1" i="1" dirty="0" err="1">
                <a:solidFill>
                  <a:srgbClr val="00B0F0"/>
                </a:solidFill>
                <a:latin typeface="Consolas" panose="020B0609020204030204" pitchFamily="49" charset="0"/>
              </a:rPr>
              <a:t>port_id,queue_id,rx_pkts,nb_pkts</a:t>
            </a:r>
            <a:r>
              <a:rPr lang="en-US" sz="1600" b="1" i="1" dirty="0">
                <a:solidFill>
                  <a:srgbClr val="00B0F0"/>
                </a:solidFill>
                <a:latin typeface="Consolas" panose="020B0609020204030204" pitchFamily="49" charset="0"/>
              </a:rPr>
              <a:t>)</a:t>
            </a:r>
            <a:r>
              <a:rPr lang="en-US" dirty="0"/>
              <a:t>: retrieves a burst packets in a </a:t>
            </a:r>
            <a:r>
              <a:rPr lang="en-US" b="1" i="1" dirty="0" err="1">
                <a:solidFill>
                  <a:srgbClr val="FFC000"/>
                </a:solidFill>
              </a:rPr>
              <a:t>rte_mbuf</a:t>
            </a:r>
            <a:endParaRPr lang="en-US" b="1" i="1" dirty="0">
              <a:solidFill>
                <a:srgbClr val="FFC000"/>
              </a:solidFill>
            </a:endParaRPr>
          </a:p>
          <a:p>
            <a:r>
              <a:rPr lang="en-US" sz="1600" b="1" i="1" dirty="0" err="1">
                <a:solidFill>
                  <a:srgbClr val="00B0F0"/>
                </a:solidFill>
                <a:latin typeface="Consolas" panose="020B0609020204030204" pitchFamily="49" charset="0"/>
              </a:rPr>
              <a:t>rte_eth_tx_burst</a:t>
            </a:r>
            <a:r>
              <a:rPr lang="en-US" sz="1600" b="1" i="1" dirty="0">
                <a:solidFill>
                  <a:srgbClr val="00B0F0"/>
                </a:solidFill>
                <a:latin typeface="Consolas" panose="020B0609020204030204" pitchFamily="49" charset="0"/>
              </a:rPr>
              <a:t>(</a:t>
            </a:r>
            <a:r>
              <a:rPr lang="en-US" sz="1600" b="1" i="1" dirty="0" err="1">
                <a:solidFill>
                  <a:srgbClr val="00B0F0"/>
                </a:solidFill>
                <a:latin typeface="Consolas" panose="020B0609020204030204" pitchFamily="49" charset="0"/>
              </a:rPr>
              <a:t>port_id,queue_id,rx_pkts,nb_pkts</a:t>
            </a:r>
            <a:r>
              <a:rPr lang="en-US" sz="1600" b="1" i="1" dirty="0">
                <a:solidFill>
                  <a:srgbClr val="00B0F0"/>
                </a:solidFill>
                <a:latin typeface="Consolas" panose="020B0609020204030204" pitchFamily="49" charset="0"/>
              </a:rPr>
              <a:t>)</a:t>
            </a:r>
            <a:r>
              <a:rPr lang="en-US" dirty="0"/>
              <a:t>:</a:t>
            </a:r>
            <a:r>
              <a:rPr lang="en-US" sz="1600" b="1" i="1" dirty="0">
                <a:solidFill>
                  <a:srgbClr val="00B0F0"/>
                </a:solidFill>
                <a:latin typeface="Consolas" panose="020B0609020204030204" pitchFamily="49" charset="0"/>
              </a:rPr>
              <a:t> </a:t>
            </a:r>
            <a:r>
              <a:rPr lang="en-US" dirty="0"/>
              <a:t>sends a burst of packets</a:t>
            </a:r>
          </a:p>
        </p:txBody>
      </p:sp>
    </p:spTree>
    <p:extLst>
      <p:ext uri="{BB962C8B-B14F-4D97-AF65-F5344CB8AC3E}">
        <p14:creationId xmlns:p14="http://schemas.microsoft.com/office/powerpoint/2010/main" val="3011188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3D5B-36FB-4B09-B9C6-5500DBD9A0C8}"/>
              </a:ext>
            </a:extLst>
          </p:cNvPr>
          <p:cNvSpPr>
            <a:spLocks noGrp="1"/>
          </p:cNvSpPr>
          <p:nvPr>
            <p:ph type="title"/>
          </p:nvPr>
        </p:nvSpPr>
        <p:spPr/>
        <p:txBody>
          <a:bodyPr/>
          <a:lstStyle/>
          <a:p>
            <a:r>
              <a:rPr lang="en-US" dirty="0">
                <a:solidFill>
                  <a:srgbClr val="F949F9"/>
                </a:solidFill>
              </a:rPr>
              <a:t>L3FWD</a:t>
            </a:r>
            <a:r>
              <a:rPr lang="en-US" dirty="0"/>
              <a:t>: Measure DPDK </a:t>
            </a:r>
            <a:r>
              <a:rPr lang="en-US" dirty="0" err="1"/>
              <a:t>preformance</a:t>
            </a:r>
            <a:endParaRPr lang="en-US" dirty="0"/>
          </a:p>
        </p:txBody>
      </p:sp>
      <p:sp>
        <p:nvSpPr>
          <p:cNvPr id="3" name="Content Placeholder 2">
            <a:extLst>
              <a:ext uri="{FF2B5EF4-FFF2-40B4-BE49-F238E27FC236}">
                <a16:creationId xmlns:a16="http://schemas.microsoft.com/office/drawing/2014/main" id="{9E642365-8F43-4B5C-B8B0-4CBA0FC2175D}"/>
              </a:ext>
            </a:extLst>
          </p:cNvPr>
          <p:cNvSpPr>
            <a:spLocks noGrp="1"/>
          </p:cNvSpPr>
          <p:nvPr>
            <p:ph idx="1"/>
          </p:nvPr>
        </p:nvSpPr>
        <p:spPr/>
        <p:txBody>
          <a:bodyPr/>
          <a:lstStyle/>
          <a:p>
            <a:r>
              <a:rPr lang="en-US" dirty="0"/>
              <a:t>CPU validates IP header and lookups routing table using destination IP and send packet through destination port with IP header modification like TTL update.</a:t>
            </a:r>
          </a:p>
          <a:p>
            <a:r>
              <a:rPr lang="en-US" dirty="0"/>
              <a:t>The routing Lookup Table could be</a:t>
            </a:r>
          </a:p>
          <a:p>
            <a:pPr lvl="1"/>
            <a:r>
              <a:rPr lang="en-US" dirty="0"/>
              <a:t>Exact Hash Match</a:t>
            </a:r>
          </a:p>
          <a:p>
            <a:pPr lvl="1"/>
            <a:r>
              <a:rPr lang="en-US" dirty="0"/>
              <a:t>LPM</a:t>
            </a:r>
          </a:p>
        </p:txBody>
      </p:sp>
    </p:spTree>
    <p:extLst>
      <p:ext uri="{BB962C8B-B14F-4D97-AF65-F5344CB8AC3E}">
        <p14:creationId xmlns:p14="http://schemas.microsoft.com/office/powerpoint/2010/main" val="382495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8C11-DD5A-405A-A889-B5B90EF29166}"/>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761BD109-A381-4E7D-A4FB-37B40E675FFD}"/>
              </a:ext>
            </a:extLst>
          </p:cNvPr>
          <p:cNvSpPr>
            <a:spLocks noGrp="1"/>
          </p:cNvSpPr>
          <p:nvPr>
            <p:ph idx="1"/>
          </p:nvPr>
        </p:nvSpPr>
        <p:spPr/>
        <p:txBody>
          <a:bodyPr/>
          <a:lstStyle/>
          <a:p>
            <a:r>
              <a:rPr lang="en-US" dirty="0"/>
              <a:t>2009 by Intel . Now open source software project (BSD License)</a:t>
            </a:r>
          </a:p>
          <a:p>
            <a:r>
              <a:rPr lang="en-US" dirty="0"/>
              <a:t>Kernel Bypass packet processing network technology</a:t>
            </a:r>
          </a:p>
        </p:txBody>
      </p:sp>
      <p:pic>
        <p:nvPicPr>
          <p:cNvPr id="1026" name="Picture 2">
            <a:extLst>
              <a:ext uri="{FF2B5EF4-FFF2-40B4-BE49-F238E27FC236}">
                <a16:creationId xmlns:a16="http://schemas.microsoft.com/office/drawing/2014/main" id="{73087049-6C04-4AAD-B115-80F16CCFCDC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96428" y="2999639"/>
            <a:ext cx="9188496" cy="240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591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BFA51-FFAF-4434-AD45-85199E0436A6}"/>
              </a:ext>
            </a:extLst>
          </p:cNvPr>
          <p:cNvSpPr>
            <a:spLocks noGrp="1"/>
          </p:cNvSpPr>
          <p:nvPr>
            <p:ph type="title"/>
          </p:nvPr>
        </p:nvSpPr>
        <p:spPr/>
        <p:txBody>
          <a:bodyPr/>
          <a:lstStyle/>
          <a:p>
            <a:r>
              <a:rPr lang="en-US" dirty="0"/>
              <a:t>Data Access Latency</a:t>
            </a:r>
          </a:p>
        </p:txBody>
      </p:sp>
      <p:sp>
        <p:nvSpPr>
          <p:cNvPr id="3" name="Content Placeholder 2">
            <a:extLst>
              <a:ext uri="{FF2B5EF4-FFF2-40B4-BE49-F238E27FC236}">
                <a16:creationId xmlns:a16="http://schemas.microsoft.com/office/drawing/2014/main" id="{D6A7772A-F9C3-49B6-800E-F33D2F874AD0}"/>
              </a:ext>
            </a:extLst>
          </p:cNvPr>
          <p:cNvSpPr>
            <a:spLocks noGrp="1"/>
          </p:cNvSpPr>
          <p:nvPr>
            <p:ph idx="1"/>
          </p:nvPr>
        </p:nvSpPr>
        <p:spPr/>
        <p:txBody>
          <a:bodyPr>
            <a:normAutofit/>
          </a:bodyPr>
          <a:lstStyle/>
          <a:p>
            <a:r>
              <a:rPr lang="en-US" dirty="0"/>
              <a:t>Different memory chips has different access latency:</a:t>
            </a:r>
          </a:p>
          <a:p>
            <a:pPr lvl="1"/>
            <a:r>
              <a:rPr lang="en-US" dirty="0"/>
              <a:t>HDD</a:t>
            </a:r>
          </a:p>
          <a:p>
            <a:pPr lvl="1"/>
            <a:r>
              <a:rPr lang="en-US" dirty="0"/>
              <a:t>Memory (DRAM) usually DDR4</a:t>
            </a:r>
          </a:p>
          <a:p>
            <a:pPr lvl="1"/>
            <a:r>
              <a:rPr lang="en-US" dirty="0"/>
              <a:t>Cache (SRAM)</a:t>
            </a:r>
          </a:p>
          <a:p>
            <a:pPr lvl="1"/>
            <a:r>
              <a:rPr lang="en-US" dirty="0"/>
              <a:t>Registers</a:t>
            </a:r>
          </a:p>
          <a:p>
            <a:r>
              <a:rPr lang="en-US" dirty="0"/>
              <a:t>Cache is a mechanism between processor and memory to reduce latency</a:t>
            </a:r>
          </a:p>
          <a:p>
            <a:r>
              <a:rPr lang="en-US" dirty="0"/>
              <a:t>The compiler does not provide the suggestion on whether the code is written in a cache optimization way</a:t>
            </a:r>
          </a:p>
          <a:p>
            <a:r>
              <a:rPr lang="en-US" dirty="0"/>
              <a:t>What if the software wants to optimize his code (no need for them because compiler will be so intel)?</a:t>
            </a:r>
          </a:p>
          <a:p>
            <a:endParaRPr lang="en-US" dirty="0"/>
          </a:p>
        </p:txBody>
      </p:sp>
    </p:spTree>
    <p:extLst>
      <p:ext uri="{BB962C8B-B14F-4D97-AF65-F5344CB8AC3E}">
        <p14:creationId xmlns:p14="http://schemas.microsoft.com/office/powerpoint/2010/main" val="214818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FF0000"/>
                                      </p:to>
                                    </p:animClr>
                                    <p:animClr clrSpc="rgb" dir="cw">
                                      <p:cBhvr>
                                        <p:cTn id="7" dur="500" fill="hold"/>
                                        <p:tgtEl>
                                          <p:spTgt spid="3">
                                            <p:txEl>
                                              <p:pRg st="4" end="4"/>
                                            </p:txEl>
                                          </p:spTgt>
                                        </p:tgtEl>
                                        <p:attrNameLst>
                                          <p:attrName>fillcolor</p:attrName>
                                        </p:attrNameLst>
                                      </p:cBhvr>
                                      <p:to>
                                        <a:srgbClr val="FF0000"/>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DB7A-AFE1-44F7-A6C6-C4B62E5D4246}"/>
              </a:ext>
            </a:extLst>
          </p:cNvPr>
          <p:cNvSpPr>
            <a:spLocks noGrp="1"/>
          </p:cNvSpPr>
          <p:nvPr>
            <p:ph type="title"/>
          </p:nvPr>
        </p:nvSpPr>
        <p:spPr/>
        <p:txBody>
          <a:bodyPr/>
          <a:lstStyle/>
          <a:p>
            <a:r>
              <a:rPr lang="en-US" dirty="0"/>
              <a:t>Cache Optimization Solutions ( HW and SW)</a:t>
            </a:r>
          </a:p>
        </p:txBody>
      </p:sp>
      <p:sp>
        <p:nvSpPr>
          <p:cNvPr id="3" name="Content Placeholder 2">
            <a:extLst>
              <a:ext uri="{FF2B5EF4-FFF2-40B4-BE49-F238E27FC236}">
                <a16:creationId xmlns:a16="http://schemas.microsoft.com/office/drawing/2014/main" id="{88674CB7-E99D-4B7F-AFF2-1ABFF8363B14}"/>
              </a:ext>
            </a:extLst>
          </p:cNvPr>
          <p:cNvSpPr>
            <a:spLocks noGrp="1"/>
          </p:cNvSpPr>
          <p:nvPr>
            <p:ph idx="1"/>
          </p:nvPr>
        </p:nvSpPr>
        <p:spPr/>
        <p:txBody>
          <a:bodyPr/>
          <a:lstStyle/>
          <a:p>
            <a:r>
              <a:rPr lang="en-US" dirty="0"/>
              <a:t>Cache line: that data will be in chunks of it (it is the min size of data block of  for cache writing/reading) when fetched from memory before putting to L1/L2. the size of each instruction should be in a cache line</a:t>
            </a:r>
          </a:p>
          <a:p>
            <a:r>
              <a:rPr lang="en-US" dirty="0"/>
              <a:t>Data prefetch(speculative execution): no explicit function in C. It can be turn on for CPU in BIOS. And it will predicate the instructions it need and get from memory to cache. </a:t>
            </a:r>
            <a:r>
              <a:rPr lang="en-US" dirty="0">
                <a:sym typeface="Wingdings" panose="05000000000000000000" pitchFamily="2" charset="2"/>
              </a:rPr>
              <a:t> </a:t>
            </a:r>
            <a:r>
              <a:rPr lang="en-US" dirty="0">
                <a:solidFill>
                  <a:srgbClr val="FF0000"/>
                </a:solidFill>
                <a:sym typeface="Wingdings" panose="05000000000000000000" pitchFamily="2" charset="2"/>
              </a:rPr>
              <a:t>data locality</a:t>
            </a:r>
            <a:r>
              <a:rPr lang="en-US" dirty="0">
                <a:sym typeface="Wingdings" panose="05000000000000000000" pitchFamily="2" charset="2"/>
              </a:rPr>
              <a:t>(for loop), </a:t>
            </a:r>
            <a:r>
              <a:rPr lang="en-US" dirty="0">
                <a:solidFill>
                  <a:srgbClr val="FF0000"/>
                </a:solidFill>
                <a:sym typeface="Wingdings" panose="05000000000000000000" pitchFamily="2" charset="2"/>
              </a:rPr>
              <a:t>spatial locality</a:t>
            </a:r>
            <a:r>
              <a:rPr lang="en-US" dirty="0">
                <a:sym typeface="Wingdings" panose="05000000000000000000" pitchFamily="2" charset="2"/>
              </a:rPr>
              <a:t>: it depends on our code. But we need it for packet reading ( 6 steps) because the memory reading on NIC control structure and packet data buffer are not guaranteed by CPU-based prefetching.(DIDO is solution)</a:t>
            </a:r>
            <a:endParaRPr lang="en-US" dirty="0"/>
          </a:p>
          <a:p>
            <a:endParaRPr lang="en-US" dirty="0"/>
          </a:p>
        </p:txBody>
      </p:sp>
    </p:spTree>
    <p:extLst>
      <p:ext uri="{BB962C8B-B14F-4D97-AF65-F5344CB8AC3E}">
        <p14:creationId xmlns:p14="http://schemas.microsoft.com/office/powerpoint/2010/main" val="271847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B811F-F74D-49AE-BC0A-567796E4E3FD}"/>
              </a:ext>
            </a:extLst>
          </p:cNvPr>
          <p:cNvSpPr>
            <a:spLocks noGrp="1"/>
          </p:cNvSpPr>
          <p:nvPr>
            <p:ph type="title"/>
          </p:nvPr>
        </p:nvSpPr>
        <p:spPr/>
        <p:txBody>
          <a:bodyPr/>
          <a:lstStyle/>
          <a:p>
            <a:r>
              <a:rPr lang="en-US" dirty="0"/>
              <a:t>False Sharing</a:t>
            </a:r>
          </a:p>
        </p:txBody>
      </p:sp>
      <p:sp>
        <p:nvSpPr>
          <p:cNvPr id="3" name="Content Placeholder 2">
            <a:extLst>
              <a:ext uri="{FF2B5EF4-FFF2-40B4-BE49-F238E27FC236}">
                <a16:creationId xmlns:a16="http://schemas.microsoft.com/office/drawing/2014/main" id="{A72F1B64-DF08-4E94-8F29-F3915F925DEE}"/>
              </a:ext>
            </a:extLst>
          </p:cNvPr>
          <p:cNvSpPr>
            <a:spLocks noGrp="1"/>
          </p:cNvSpPr>
          <p:nvPr>
            <p:ph idx="1"/>
          </p:nvPr>
        </p:nvSpPr>
        <p:spPr/>
        <p:txBody>
          <a:bodyPr/>
          <a:lstStyle/>
          <a:p>
            <a:r>
              <a:rPr lang="en-US" dirty="0"/>
              <a:t>LLC(l3) cache is shared among all CPUs.</a:t>
            </a:r>
          </a:p>
          <a:p>
            <a:r>
              <a:rPr lang="en-US" dirty="0"/>
              <a:t>X86 is designed with a sophisticated mechanism to ensure cache coherency (accessing to an specific memory address simultaneously by multi cores).</a:t>
            </a:r>
          </a:p>
          <a:p>
            <a:r>
              <a:rPr lang="en-US" dirty="0"/>
              <a:t>This data sharing is not necessary because the multiple cores are not trying to access the same data (false sharing).</a:t>
            </a:r>
            <a:r>
              <a:rPr lang="en-US" dirty="0">
                <a:solidFill>
                  <a:srgbClr val="FF0000"/>
                </a:solidFill>
              </a:rPr>
              <a:t>If the optimizing option is enabled , the compiler can found false sharing</a:t>
            </a:r>
          </a:p>
          <a:p>
            <a:r>
              <a:rPr lang="en-US" dirty="0"/>
              <a:t>If false sharing is identified, the software fix is simple: Just ensure the shared data elements reside in a different cache line</a:t>
            </a:r>
          </a:p>
        </p:txBody>
      </p:sp>
    </p:spTree>
    <p:extLst>
      <p:ext uri="{BB962C8B-B14F-4D97-AF65-F5344CB8AC3E}">
        <p14:creationId xmlns:p14="http://schemas.microsoft.com/office/powerpoint/2010/main" val="1120274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5A2A-E189-47F8-ADE9-0BCBBCE74CEF}"/>
              </a:ext>
            </a:extLst>
          </p:cNvPr>
          <p:cNvSpPr>
            <a:spLocks noGrp="1"/>
          </p:cNvSpPr>
          <p:nvPr>
            <p:ph type="title"/>
          </p:nvPr>
        </p:nvSpPr>
        <p:spPr/>
        <p:txBody>
          <a:bodyPr/>
          <a:lstStyle/>
          <a:p>
            <a:r>
              <a:rPr lang="en-US" dirty="0"/>
              <a:t>Noisy Tenant</a:t>
            </a:r>
          </a:p>
        </p:txBody>
      </p:sp>
      <p:sp>
        <p:nvSpPr>
          <p:cNvPr id="3" name="Content Placeholder 2">
            <a:extLst>
              <a:ext uri="{FF2B5EF4-FFF2-40B4-BE49-F238E27FC236}">
                <a16:creationId xmlns:a16="http://schemas.microsoft.com/office/drawing/2014/main" id="{09FD5520-5A20-45B6-85F2-072AC00E9203}"/>
              </a:ext>
            </a:extLst>
          </p:cNvPr>
          <p:cNvSpPr>
            <a:spLocks noGrp="1"/>
          </p:cNvSpPr>
          <p:nvPr>
            <p:ph idx="1"/>
          </p:nvPr>
        </p:nvSpPr>
        <p:spPr/>
        <p:txBody>
          <a:bodyPr/>
          <a:lstStyle/>
          <a:p>
            <a:r>
              <a:rPr lang="en-US" dirty="0"/>
              <a:t>Noisy Tenant: cores competing for shared cache resource </a:t>
            </a:r>
            <a:r>
              <a:rPr lang="en-US" dirty="0">
                <a:sym typeface="Wingdings" panose="05000000000000000000" pitchFamily="2" charset="2"/>
              </a:rPr>
              <a:t> Intel RDT (cache monitoring)</a:t>
            </a:r>
            <a:endParaRPr lang="en-US" dirty="0"/>
          </a:p>
        </p:txBody>
      </p:sp>
    </p:spTree>
    <p:extLst>
      <p:ext uri="{BB962C8B-B14F-4D97-AF65-F5344CB8AC3E}">
        <p14:creationId xmlns:p14="http://schemas.microsoft.com/office/powerpoint/2010/main" val="2296922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1DD9-CA2F-4FC4-A065-AA532DB2EEA7}"/>
              </a:ext>
            </a:extLst>
          </p:cNvPr>
          <p:cNvSpPr>
            <a:spLocks noGrp="1"/>
          </p:cNvSpPr>
          <p:nvPr>
            <p:ph type="title"/>
          </p:nvPr>
        </p:nvSpPr>
        <p:spPr/>
        <p:txBody>
          <a:bodyPr/>
          <a:lstStyle/>
          <a:p>
            <a:r>
              <a:rPr lang="en-US" dirty="0"/>
              <a:t>Huge Page</a:t>
            </a:r>
          </a:p>
        </p:txBody>
      </p:sp>
      <p:sp>
        <p:nvSpPr>
          <p:cNvPr id="3" name="Content Placeholder 2">
            <a:extLst>
              <a:ext uri="{FF2B5EF4-FFF2-40B4-BE49-F238E27FC236}">
                <a16:creationId xmlns:a16="http://schemas.microsoft.com/office/drawing/2014/main" id="{EE1B4635-CD68-4219-9498-59E3C60FCE45}"/>
              </a:ext>
            </a:extLst>
          </p:cNvPr>
          <p:cNvSpPr>
            <a:spLocks noGrp="1"/>
          </p:cNvSpPr>
          <p:nvPr>
            <p:ph idx="1"/>
          </p:nvPr>
        </p:nvSpPr>
        <p:spPr>
          <a:xfrm>
            <a:off x="913795" y="1732449"/>
            <a:ext cx="10353762" cy="4067650"/>
          </a:xfrm>
        </p:spPr>
        <p:txBody>
          <a:bodyPr>
            <a:normAutofit/>
          </a:bodyPr>
          <a:lstStyle/>
          <a:p>
            <a:r>
              <a:rPr lang="en-US" dirty="0"/>
              <a:t>Linux supports a file system </a:t>
            </a:r>
            <a:r>
              <a:rPr lang="en-US" b="1" i="1" dirty="0" err="1">
                <a:solidFill>
                  <a:srgbClr val="FFC000"/>
                </a:solidFill>
              </a:rPr>
              <a:t>hugetlbfs</a:t>
            </a:r>
            <a:r>
              <a:rPr lang="en-US" dirty="0"/>
              <a:t> that can have  </a:t>
            </a:r>
            <a:r>
              <a:rPr lang="en-US" dirty="0" err="1"/>
              <a:t>HugeTables</a:t>
            </a:r>
            <a:r>
              <a:rPr lang="en-US" dirty="0"/>
              <a:t> of 1GB. This feature should be enabled during kernel compile. </a:t>
            </a:r>
          </a:p>
          <a:p>
            <a:r>
              <a:rPr lang="en-US" dirty="0"/>
              <a:t>To reserve a memory for huge page:</a:t>
            </a:r>
          </a:p>
          <a:p>
            <a:pPr lvl="1"/>
            <a:r>
              <a:rPr lang="en-US" dirty="0"/>
              <a:t>At Linux boot time: use it as Linux launch option</a:t>
            </a:r>
          </a:p>
          <a:p>
            <a:pPr lvl="1"/>
            <a:r>
              <a:rPr lang="en-US" dirty="0"/>
              <a:t>At runtime</a:t>
            </a:r>
          </a:p>
          <a:p>
            <a:r>
              <a:rPr lang="en-US" dirty="0"/>
              <a:t>After reserving , mount the memory to </a:t>
            </a:r>
            <a:r>
              <a:rPr lang="en-US" b="1" i="1" dirty="0" err="1">
                <a:solidFill>
                  <a:srgbClr val="FFC000"/>
                </a:solidFill>
              </a:rPr>
              <a:t>hugetlbfs</a:t>
            </a:r>
            <a:r>
              <a:rPr lang="en-US" dirty="0"/>
              <a:t> filesystem.</a:t>
            </a:r>
          </a:p>
          <a:p>
            <a:r>
              <a:rPr lang="en-US" dirty="0"/>
              <a:t>At system bootup, </a:t>
            </a:r>
            <a:r>
              <a:rPr lang="en-US" sz="1600" b="1" i="1" dirty="0" err="1">
                <a:solidFill>
                  <a:srgbClr val="00B0F0"/>
                </a:solidFill>
                <a:latin typeface="Consolas" panose="020B0609020204030204" pitchFamily="49" charset="0"/>
              </a:rPr>
              <a:t>mmap</a:t>
            </a:r>
            <a:r>
              <a:rPr lang="en-US" sz="1600" b="1" i="1" dirty="0">
                <a:solidFill>
                  <a:srgbClr val="00B0F0"/>
                </a:solidFill>
                <a:latin typeface="Consolas" panose="020B0609020204030204" pitchFamily="49" charset="0"/>
              </a:rPr>
              <a:t>()</a:t>
            </a:r>
            <a:r>
              <a:rPr lang="en-US" dirty="0"/>
              <a:t> a system call, will map the reserved huge page to the virtual address space in userspace. Then Huge page can be used by DPDK in user-space and it can reduce the TLB misses penalty</a:t>
            </a:r>
          </a:p>
          <a:p>
            <a:r>
              <a:rPr lang="en-US" dirty="0"/>
              <a:t>Remember that different CPUs support different HP sizes.</a:t>
            </a:r>
          </a:p>
        </p:txBody>
      </p:sp>
    </p:spTree>
    <p:extLst>
      <p:ext uri="{BB962C8B-B14F-4D97-AF65-F5344CB8AC3E}">
        <p14:creationId xmlns:p14="http://schemas.microsoft.com/office/powerpoint/2010/main" val="3712568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BCC94-120E-4F3E-8856-B462827828D0}"/>
              </a:ext>
            </a:extLst>
          </p:cNvPr>
          <p:cNvSpPr>
            <a:spLocks noGrp="1"/>
          </p:cNvSpPr>
          <p:nvPr>
            <p:ph type="title"/>
          </p:nvPr>
        </p:nvSpPr>
        <p:spPr/>
        <p:txBody>
          <a:bodyPr/>
          <a:lstStyle/>
          <a:p>
            <a:r>
              <a:rPr lang="en-US" dirty="0"/>
              <a:t>Other Options for reducing Access latency</a:t>
            </a:r>
          </a:p>
        </p:txBody>
      </p:sp>
      <p:sp>
        <p:nvSpPr>
          <p:cNvPr id="3" name="Content Placeholder 2">
            <a:extLst>
              <a:ext uri="{FF2B5EF4-FFF2-40B4-BE49-F238E27FC236}">
                <a16:creationId xmlns:a16="http://schemas.microsoft.com/office/drawing/2014/main" id="{44565732-067A-4F8B-A768-599608B8933D}"/>
              </a:ext>
            </a:extLst>
          </p:cNvPr>
          <p:cNvSpPr>
            <a:spLocks noGrp="1"/>
          </p:cNvSpPr>
          <p:nvPr>
            <p:ph idx="1"/>
          </p:nvPr>
        </p:nvSpPr>
        <p:spPr/>
        <p:txBody>
          <a:bodyPr/>
          <a:lstStyle/>
          <a:p>
            <a:r>
              <a:rPr lang="en-US" dirty="0"/>
              <a:t>Intel Memory Latency checker to measure Memory Latency (remote or local memory)</a:t>
            </a:r>
          </a:p>
          <a:p>
            <a:r>
              <a:rPr lang="en-US" dirty="0"/>
              <a:t>Intel DIDO is available on Xeon since 2012 . Intel® DDIO enables the NIC and CPU to exchange data directly through the L3 cache, and NIC may move the packet into the LLC (instead of memory), as the new primary destination. In an optimized system, it reduces about 100 cycles for the arrived Ethernet packets</a:t>
            </a:r>
          </a:p>
          <a:p>
            <a:r>
              <a:rPr lang="en-US" dirty="0"/>
              <a:t>NUMA: if there was a local device (PCIe) on a NUMA node and with local cores on the node , we can use their local memory to process packet data.</a:t>
            </a:r>
          </a:p>
          <a:p>
            <a:endParaRPr lang="en-US" dirty="0"/>
          </a:p>
        </p:txBody>
      </p:sp>
    </p:spTree>
    <p:extLst>
      <p:ext uri="{BB962C8B-B14F-4D97-AF65-F5344CB8AC3E}">
        <p14:creationId xmlns:p14="http://schemas.microsoft.com/office/powerpoint/2010/main" val="2242508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5DB1-6F82-425D-A46E-51281A809C19}"/>
              </a:ext>
            </a:extLst>
          </p:cNvPr>
          <p:cNvSpPr>
            <a:spLocks noGrp="1"/>
          </p:cNvSpPr>
          <p:nvPr>
            <p:ph type="title"/>
          </p:nvPr>
        </p:nvSpPr>
        <p:spPr/>
        <p:txBody>
          <a:bodyPr/>
          <a:lstStyle/>
          <a:p>
            <a:r>
              <a:rPr lang="en-US" dirty="0"/>
              <a:t>Core-based Parallelism</a:t>
            </a:r>
          </a:p>
        </p:txBody>
      </p:sp>
      <p:sp>
        <p:nvSpPr>
          <p:cNvPr id="3" name="Content Placeholder 2">
            <a:extLst>
              <a:ext uri="{FF2B5EF4-FFF2-40B4-BE49-F238E27FC236}">
                <a16:creationId xmlns:a16="http://schemas.microsoft.com/office/drawing/2014/main" id="{52A9558D-3E79-4FA0-B603-E5163319D953}"/>
              </a:ext>
            </a:extLst>
          </p:cNvPr>
          <p:cNvSpPr>
            <a:spLocks noGrp="1"/>
          </p:cNvSpPr>
          <p:nvPr>
            <p:ph idx="1"/>
          </p:nvPr>
        </p:nvSpPr>
        <p:spPr/>
        <p:txBody>
          <a:bodyPr>
            <a:normAutofit/>
          </a:bodyPr>
          <a:lstStyle/>
          <a:p>
            <a:r>
              <a:rPr lang="en-US" dirty="0"/>
              <a:t>1986-2000: frequency higher</a:t>
            </a:r>
          </a:p>
          <a:p>
            <a:r>
              <a:rPr lang="en-US" dirty="0"/>
              <a:t>Multi-core </a:t>
            </a:r>
            <a:r>
              <a:rPr lang="en-US" dirty="0">
                <a:sym typeface="Wingdings" panose="05000000000000000000" pitchFamily="2" charset="2"/>
              </a:rPr>
              <a:t> NFV, cloud</a:t>
            </a:r>
          </a:p>
          <a:p>
            <a:r>
              <a:rPr lang="en-US" dirty="0">
                <a:sym typeface="Wingdings" panose="05000000000000000000" pitchFamily="2" charset="2"/>
              </a:rPr>
              <a:t>Using multicore the software should also be adopted</a:t>
            </a:r>
          </a:p>
          <a:p>
            <a:r>
              <a:rPr lang="en-US" dirty="0">
                <a:sym typeface="Wingdings" panose="05000000000000000000" pitchFamily="2" charset="2"/>
              </a:rPr>
              <a:t>Amdahl's law: the speed up is limited by the serial part of program.</a:t>
            </a:r>
          </a:p>
          <a:p>
            <a:r>
              <a:rPr lang="en-US" dirty="0">
                <a:sym typeface="Wingdings" panose="05000000000000000000" pitchFamily="2" charset="2"/>
              </a:rPr>
              <a:t>Multi-core Synchronous challenges ( will be covered later)</a:t>
            </a:r>
          </a:p>
          <a:p>
            <a:pPr lvl="1"/>
            <a:r>
              <a:rPr lang="en-US" dirty="0">
                <a:sym typeface="Wingdings" panose="05000000000000000000" pitchFamily="2" charset="2"/>
              </a:rPr>
              <a:t>data collision in critical zone</a:t>
            </a:r>
          </a:p>
          <a:p>
            <a:pPr lvl="1"/>
            <a:r>
              <a:rPr lang="en-US" dirty="0">
                <a:sym typeface="Wingdings" panose="05000000000000000000" pitchFamily="2" charset="2"/>
              </a:rPr>
              <a:t>fast execution in critical zone</a:t>
            </a:r>
          </a:p>
          <a:p>
            <a:pPr lvl="1"/>
            <a:r>
              <a:rPr lang="en-US" dirty="0">
                <a:sym typeface="Wingdings" panose="05000000000000000000" pitchFamily="2" charset="2"/>
              </a:rPr>
              <a:t>…</a:t>
            </a:r>
          </a:p>
          <a:p>
            <a:pPr lvl="1"/>
            <a:endParaRPr lang="en-US" dirty="0">
              <a:sym typeface="Wingdings" panose="05000000000000000000" pitchFamily="2" charset="2"/>
            </a:endParaRPr>
          </a:p>
        </p:txBody>
      </p:sp>
    </p:spTree>
    <p:extLst>
      <p:ext uri="{BB962C8B-B14F-4D97-AF65-F5344CB8AC3E}">
        <p14:creationId xmlns:p14="http://schemas.microsoft.com/office/powerpoint/2010/main" val="3236871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BF0A-B514-4D98-8E1A-6A1ED09443AD}"/>
              </a:ext>
            </a:extLst>
          </p:cNvPr>
          <p:cNvSpPr>
            <a:spLocks noGrp="1"/>
          </p:cNvSpPr>
          <p:nvPr>
            <p:ph type="title"/>
          </p:nvPr>
        </p:nvSpPr>
        <p:spPr/>
        <p:txBody>
          <a:bodyPr/>
          <a:lstStyle/>
          <a:p>
            <a:r>
              <a:rPr lang="en-US" dirty="0"/>
              <a:t>Multi Core Terminology</a:t>
            </a:r>
          </a:p>
        </p:txBody>
      </p:sp>
      <p:sp>
        <p:nvSpPr>
          <p:cNvPr id="3" name="Content Placeholder 2">
            <a:extLst>
              <a:ext uri="{FF2B5EF4-FFF2-40B4-BE49-F238E27FC236}">
                <a16:creationId xmlns:a16="http://schemas.microsoft.com/office/drawing/2014/main" id="{599AE919-FECF-47BD-8495-B9E0629B956F}"/>
              </a:ext>
            </a:extLst>
          </p:cNvPr>
          <p:cNvSpPr>
            <a:spLocks noGrp="1"/>
          </p:cNvSpPr>
          <p:nvPr>
            <p:ph idx="1"/>
          </p:nvPr>
        </p:nvSpPr>
        <p:spPr/>
        <p:txBody>
          <a:bodyPr/>
          <a:lstStyle/>
          <a:p>
            <a:r>
              <a:rPr lang="en-US" dirty="0">
                <a:sym typeface="Wingdings" panose="05000000000000000000" pitchFamily="2" charset="2"/>
              </a:rPr>
              <a:t>Definitions : </a:t>
            </a:r>
          </a:p>
          <a:p>
            <a:pPr lvl="1"/>
            <a:r>
              <a:rPr lang="en-US" dirty="0">
                <a:sym typeface="Wingdings" panose="05000000000000000000" pitchFamily="2" charset="2"/>
              </a:rPr>
              <a:t>CPU processor (node) : the number of sockets in server is the number of physical processors(CPU)</a:t>
            </a:r>
          </a:p>
          <a:p>
            <a:pPr lvl="1"/>
            <a:r>
              <a:rPr lang="en-US" dirty="0">
                <a:sym typeface="Wingdings" panose="05000000000000000000" pitchFamily="2" charset="2"/>
              </a:rPr>
              <a:t>Physical/Process/CPU core : number of cores in each physical CPU</a:t>
            </a:r>
          </a:p>
          <a:p>
            <a:pPr lvl="1"/>
            <a:r>
              <a:rPr lang="en-US" dirty="0">
                <a:sym typeface="Wingdings" panose="05000000000000000000" pitchFamily="2" charset="2"/>
              </a:rPr>
              <a:t>Logical core : every logical core has independent registers.</a:t>
            </a:r>
          </a:p>
          <a:p>
            <a:pPr lvl="1"/>
            <a:r>
              <a:rPr lang="en-US" dirty="0">
                <a:sym typeface="Wingdings" panose="05000000000000000000" pitchFamily="2" charset="2"/>
              </a:rPr>
              <a:t>Hyper threading : reduces CPU idle states. when enabled, the software sees a physical core as 2 logical core(same </a:t>
            </a:r>
            <a:r>
              <a:rPr lang="en-US" dirty="0" err="1">
                <a:sym typeface="Wingdings" panose="05000000000000000000" pitchFamily="2" charset="2"/>
              </a:rPr>
              <a:t>coreID</a:t>
            </a:r>
            <a:r>
              <a:rPr lang="en-US" dirty="0">
                <a:sym typeface="Wingdings" panose="05000000000000000000" pitchFamily="2" charset="2"/>
              </a:rPr>
              <a:t>). When disabled, one physical core will be just one logical core.</a:t>
            </a:r>
          </a:p>
          <a:p>
            <a:endParaRPr lang="en-US" dirty="0"/>
          </a:p>
        </p:txBody>
      </p:sp>
    </p:spTree>
    <p:extLst>
      <p:ext uri="{BB962C8B-B14F-4D97-AF65-F5344CB8AC3E}">
        <p14:creationId xmlns:p14="http://schemas.microsoft.com/office/powerpoint/2010/main" val="1297441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6945-1ECB-4C89-AF13-C1164B2AF772}"/>
              </a:ext>
            </a:extLst>
          </p:cNvPr>
          <p:cNvSpPr>
            <a:spLocks noGrp="1"/>
          </p:cNvSpPr>
          <p:nvPr>
            <p:ph type="title"/>
          </p:nvPr>
        </p:nvSpPr>
        <p:spPr/>
        <p:txBody>
          <a:bodyPr/>
          <a:lstStyle/>
          <a:p>
            <a:r>
              <a:rPr lang="en-US" dirty="0"/>
              <a:t>Core Pinning</a:t>
            </a:r>
          </a:p>
        </p:txBody>
      </p:sp>
      <p:sp>
        <p:nvSpPr>
          <p:cNvPr id="3" name="Content Placeholder 2">
            <a:extLst>
              <a:ext uri="{FF2B5EF4-FFF2-40B4-BE49-F238E27FC236}">
                <a16:creationId xmlns:a16="http://schemas.microsoft.com/office/drawing/2014/main" id="{379E1271-8F3E-41EC-8601-384E95BC9241}"/>
              </a:ext>
            </a:extLst>
          </p:cNvPr>
          <p:cNvSpPr>
            <a:spLocks noGrp="1"/>
          </p:cNvSpPr>
          <p:nvPr>
            <p:ph idx="1"/>
          </p:nvPr>
        </p:nvSpPr>
        <p:spPr/>
        <p:txBody>
          <a:bodyPr/>
          <a:lstStyle/>
          <a:p>
            <a:r>
              <a:rPr lang="en-US" dirty="0"/>
              <a:t>CPU affinity (CPU pinning) is a mechanism to improve performance for when a software thread is migrated from a core to another core to reduce overhead (l1,l2cache) by defining dedicated cores.</a:t>
            </a:r>
          </a:p>
          <a:p>
            <a:r>
              <a:rPr lang="en-US" dirty="0"/>
              <a:t>In DPDK we use this mechanism, so a core is often used with endless loop for packet processing(100% utilization!)</a:t>
            </a:r>
          </a:p>
          <a:p>
            <a:r>
              <a:rPr lang="en-US" dirty="0"/>
              <a:t>A thread in DPDK (</a:t>
            </a:r>
            <a:r>
              <a:rPr lang="en-US" dirty="0">
                <a:solidFill>
                  <a:srgbClr val="FFC000"/>
                </a:solidFill>
              </a:rPr>
              <a:t>EAL</a:t>
            </a:r>
            <a:r>
              <a:rPr lang="en-US" dirty="0"/>
              <a:t>) is based on Linux’s </a:t>
            </a:r>
            <a:r>
              <a:rPr lang="en-US" dirty="0">
                <a:solidFill>
                  <a:srgbClr val="FFC000"/>
                </a:solidFill>
              </a:rPr>
              <a:t>pthread</a:t>
            </a:r>
            <a:r>
              <a:rPr lang="en-US" dirty="0"/>
              <a:t> interface. DPDK creates so many threads and a DPDK thread can be either a main control thread(master) or many data-plane slave threads. Most of data-plane threads are either distributed or running in parallel, and each thread occupies a specifical logical core for packet processing</a:t>
            </a:r>
          </a:p>
        </p:txBody>
      </p:sp>
    </p:spTree>
    <p:extLst>
      <p:ext uri="{BB962C8B-B14F-4D97-AF65-F5344CB8AC3E}">
        <p14:creationId xmlns:p14="http://schemas.microsoft.com/office/powerpoint/2010/main" val="183294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FD4E9-54DD-4A80-B8B0-1A21B6F4B2D9}"/>
              </a:ext>
            </a:extLst>
          </p:cNvPr>
          <p:cNvSpPr>
            <a:spLocks noGrp="1"/>
          </p:cNvSpPr>
          <p:nvPr>
            <p:ph type="title"/>
          </p:nvPr>
        </p:nvSpPr>
        <p:spPr/>
        <p:txBody>
          <a:bodyPr/>
          <a:lstStyle/>
          <a:p>
            <a:r>
              <a:rPr lang="en-US" dirty="0"/>
              <a:t>EAL </a:t>
            </a:r>
            <a:r>
              <a:rPr lang="en-US" dirty="0" err="1"/>
              <a:t>pthreads</a:t>
            </a:r>
            <a:r>
              <a:rPr lang="en-US" dirty="0"/>
              <a:t> to lcores assignment</a:t>
            </a:r>
          </a:p>
        </p:txBody>
      </p:sp>
      <p:sp>
        <p:nvSpPr>
          <p:cNvPr id="3" name="Content Placeholder 2">
            <a:extLst>
              <a:ext uri="{FF2B5EF4-FFF2-40B4-BE49-F238E27FC236}">
                <a16:creationId xmlns:a16="http://schemas.microsoft.com/office/drawing/2014/main" id="{C40E3EB6-0358-47D5-A46F-DC75E5A0EF9F}"/>
              </a:ext>
            </a:extLst>
          </p:cNvPr>
          <p:cNvSpPr>
            <a:spLocks noGrp="1"/>
          </p:cNvSpPr>
          <p:nvPr>
            <p:ph idx="1"/>
          </p:nvPr>
        </p:nvSpPr>
        <p:spPr/>
        <p:txBody>
          <a:bodyPr/>
          <a:lstStyle/>
          <a:p>
            <a:r>
              <a:rPr lang="en-US" dirty="0">
                <a:sym typeface="Wingdings" panose="05000000000000000000" pitchFamily="2" charset="2"/>
              </a:rPr>
              <a:t>Initialization: </a:t>
            </a:r>
          </a:p>
          <a:p>
            <a:pPr lvl="1"/>
            <a:r>
              <a:rPr lang="en-US" b="1" i="1" dirty="0" err="1">
                <a:solidFill>
                  <a:srgbClr val="00B0F0"/>
                </a:solidFill>
                <a:latin typeface="Consolas" panose="020B0609020204030204" pitchFamily="49" charset="0"/>
                <a:sym typeface="Wingdings" panose="05000000000000000000" pitchFamily="2" charset="2"/>
              </a:rPr>
              <a:t>rte_eal_cpu_init</a:t>
            </a:r>
            <a:r>
              <a:rPr lang="en-US" b="1" i="1" dirty="0">
                <a:solidFill>
                  <a:srgbClr val="00B0F0"/>
                </a:solidFill>
                <a:latin typeface="Consolas" panose="020B0609020204030204" pitchFamily="49" charset="0"/>
                <a:sym typeface="Wingdings" panose="05000000000000000000" pitchFamily="2" charset="2"/>
              </a:rPr>
              <a:t>(): </a:t>
            </a:r>
            <a:r>
              <a:rPr lang="en-US" dirty="0">
                <a:sym typeface="Wingdings" panose="05000000000000000000" pitchFamily="2" charset="2"/>
              </a:rPr>
              <a:t>reads available CPU cores and builds the socket and core relationship</a:t>
            </a:r>
          </a:p>
          <a:p>
            <a:pPr lvl="1"/>
            <a:r>
              <a:rPr lang="en-US" b="1" i="1" dirty="0" err="1">
                <a:solidFill>
                  <a:srgbClr val="00B0F0"/>
                </a:solidFill>
                <a:latin typeface="Consolas" panose="020B0609020204030204" pitchFamily="49" charset="0"/>
                <a:sym typeface="Wingdings" panose="05000000000000000000" pitchFamily="2" charset="2"/>
              </a:rPr>
              <a:t>parse_args</a:t>
            </a:r>
            <a:r>
              <a:rPr lang="en-US" b="1" i="1" dirty="0">
                <a:solidFill>
                  <a:srgbClr val="00B0F0"/>
                </a:solidFill>
                <a:latin typeface="Consolas" panose="020B0609020204030204" pitchFamily="49" charset="0"/>
                <a:sym typeface="Wingdings" panose="05000000000000000000" pitchFamily="2" charset="2"/>
              </a:rPr>
              <a:t>(): </a:t>
            </a:r>
            <a:r>
              <a:rPr lang="en-US" dirty="0">
                <a:sym typeface="Wingdings" panose="05000000000000000000" pitchFamily="2" charset="2"/>
              </a:rPr>
              <a:t>parses –c then assign cores and set the first core as Master</a:t>
            </a:r>
          </a:p>
          <a:p>
            <a:pPr lvl="1"/>
            <a:r>
              <a:rPr lang="en-US" b="1" i="1" dirty="0" err="1">
                <a:solidFill>
                  <a:srgbClr val="00B0F0"/>
                </a:solidFill>
                <a:latin typeface="Consolas" panose="020B0609020204030204" pitchFamily="49" charset="0"/>
              </a:rPr>
              <a:t>eal_thread_set_affinity</a:t>
            </a:r>
            <a:r>
              <a:rPr lang="en-US" b="1" i="1" dirty="0">
                <a:solidFill>
                  <a:srgbClr val="00B0F0"/>
                </a:solidFill>
                <a:latin typeface="Consolas" panose="020B0609020204030204" pitchFamily="49" charset="0"/>
              </a:rPr>
              <a:t>(): </a:t>
            </a:r>
            <a:r>
              <a:rPr lang="en-US" dirty="0"/>
              <a:t>create a thread for each slave core and call this function</a:t>
            </a:r>
          </a:p>
          <a:p>
            <a:r>
              <a:rPr lang="en-US" dirty="0"/>
              <a:t>Registration: </a:t>
            </a:r>
          </a:p>
          <a:p>
            <a:pPr lvl="1"/>
            <a:r>
              <a:rPr lang="en-US" sz="1600" b="1" i="1" dirty="0" err="1">
                <a:solidFill>
                  <a:srgbClr val="00B0F0"/>
                </a:solidFill>
                <a:latin typeface="Consolas" panose="020B0609020204030204" pitchFamily="49" charset="0"/>
              </a:rPr>
              <a:t>rte_eal_mp_remote_launch</a:t>
            </a:r>
            <a:r>
              <a:rPr lang="en-US" sz="1600" b="1" i="1" dirty="0">
                <a:solidFill>
                  <a:srgbClr val="00B0F0"/>
                </a:solidFill>
                <a:latin typeface="Consolas" panose="020B0609020204030204" pitchFamily="49" charset="0"/>
              </a:rPr>
              <a:t>(): </a:t>
            </a:r>
            <a:r>
              <a:rPr lang="en-US" dirty="0"/>
              <a:t>called by master core</a:t>
            </a:r>
          </a:p>
        </p:txBody>
      </p:sp>
    </p:spTree>
    <p:extLst>
      <p:ext uri="{BB962C8B-B14F-4D97-AF65-F5344CB8AC3E}">
        <p14:creationId xmlns:p14="http://schemas.microsoft.com/office/powerpoint/2010/main" val="192908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3B3A-EB76-458F-BDAC-A73E109B62D4}"/>
              </a:ext>
            </a:extLst>
          </p:cNvPr>
          <p:cNvSpPr>
            <a:spLocks noGrp="1"/>
          </p:cNvSpPr>
          <p:nvPr>
            <p:ph type="title"/>
          </p:nvPr>
        </p:nvSpPr>
        <p:spPr/>
        <p:txBody>
          <a:bodyPr/>
          <a:lstStyle/>
          <a:p>
            <a:r>
              <a:rPr lang="en-US" dirty="0"/>
              <a:t>Arrival of multi-cores</a:t>
            </a:r>
          </a:p>
        </p:txBody>
      </p:sp>
      <p:sp>
        <p:nvSpPr>
          <p:cNvPr id="3" name="Content Placeholder 2">
            <a:extLst>
              <a:ext uri="{FF2B5EF4-FFF2-40B4-BE49-F238E27FC236}">
                <a16:creationId xmlns:a16="http://schemas.microsoft.com/office/drawing/2014/main" id="{38D0DFB0-F5ED-4672-B775-CC526E74A7A1}"/>
              </a:ext>
            </a:extLst>
          </p:cNvPr>
          <p:cNvSpPr>
            <a:spLocks noGrp="1"/>
          </p:cNvSpPr>
          <p:nvPr>
            <p:ph idx="1"/>
          </p:nvPr>
        </p:nvSpPr>
        <p:spPr/>
        <p:txBody>
          <a:bodyPr/>
          <a:lstStyle/>
          <a:p>
            <a:r>
              <a:rPr lang="en-US" dirty="0"/>
              <a:t>Before that frequency was the key</a:t>
            </a:r>
          </a:p>
          <a:p>
            <a:r>
              <a:rPr lang="en-US" dirty="0"/>
              <a:t>NIC and RAM also got better, but frequency freeze</a:t>
            </a:r>
          </a:p>
          <a:p>
            <a:r>
              <a:rPr lang="en-US" dirty="0"/>
              <a:t>Multi-Core arrives but how to use it</a:t>
            </a:r>
            <a:r>
              <a:rPr lang="fa-IR" dirty="0"/>
              <a:t> </a:t>
            </a:r>
            <a:r>
              <a:rPr lang="en-US" dirty="0"/>
              <a:t>for data-plane processing </a:t>
            </a:r>
            <a:r>
              <a:rPr lang="en-US" dirty="0">
                <a:sym typeface="Wingdings" panose="05000000000000000000" pitchFamily="2" charset="2"/>
              </a:rPr>
              <a:t>?</a:t>
            </a:r>
          </a:p>
          <a:p>
            <a:pPr lvl="1"/>
            <a:r>
              <a:rPr lang="en-US" dirty="0"/>
              <a:t>Dedicated cores to poll on the high-speed network port/queues</a:t>
            </a:r>
            <a:endParaRPr lang="en-US" dirty="0">
              <a:sym typeface="Wingdings" panose="05000000000000000000" pitchFamily="2" charset="2"/>
            </a:endParaRPr>
          </a:p>
          <a:p>
            <a:r>
              <a:rPr lang="en-US" dirty="0"/>
              <a:t>NIC driver run in kernel mode and by using interrupts</a:t>
            </a:r>
          </a:p>
          <a:p>
            <a:pPr lvl="1"/>
            <a:r>
              <a:rPr lang="en-US" dirty="0"/>
              <a:t>DPDK – Software based </a:t>
            </a:r>
            <a:r>
              <a:rPr lang="en-US" dirty="0">
                <a:solidFill>
                  <a:srgbClr val="FFC000"/>
                </a:solidFill>
              </a:rPr>
              <a:t>poll mode driver</a:t>
            </a:r>
            <a:r>
              <a:rPr lang="en-US" dirty="0"/>
              <a:t> in user mode</a:t>
            </a:r>
          </a:p>
          <a:p>
            <a:pPr marL="415800" indent="-342900"/>
            <a:r>
              <a:rPr lang="en-US" dirty="0"/>
              <a:t>Usages : network and security appliances, virtual switching for cloud, optimize storage systems with high IO demand, NFV,….</a:t>
            </a:r>
          </a:p>
          <a:p>
            <a:endParaRPr lang="en-US" dirty="0"/>
          </a:p>
          <a:p>
            <a:pPr lvl="1"/>
            <a:endParaRPr lang="en-US" dirty="0"/>
          </a:p>
        </p:txBody>
      </p:sp>
    </p:spTree>
    <p:extLst>
      <p:ext uri="{BB962C8B-B14F-4D97-AF65-F5344CB8AC3E}">
        <p14:creationId xmlns:p14="http://schemas.microsoft.com/office/powerpoint/2010/main" val="2925203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7455-7A23-4DF8-8874-A41ACE0127E5}"/>
              </a:ext>
            </a:extLst>
          </p:cNvPr>
          <p:cNvSpPr>
            <a:spLocks noGrp="1"/>
          </p:cNvSpPr>
          <p:nvPr>
            <p:ph type="title"/>
          </p:nvPr>
        </p:nvSpPr>
        <p:spPr/>
        <p:txBody>
          <a:bodyPr/>
          <a:lstStyle/>
          <a:p>
            <a:r>
              <a:rPr lang="en-US" dirty="0" err="1"/>
              <a:t>Lcore</a:t>
            </a:r>
            <a:r>
              <a:rPr lang="en-US" dirty="0"/>
              <a:t> assignment in DPDK</a:t>
            </a:r>
          </a:p>
        </p:txBody>
      </p:sp>
      <p:pic>
        <p:nvPicPr>
          <p:cNvPr id="4" name="Content Placeholder 3">
            <a:extLst>
              <a:ext uri="{FF2B5EF4-FFF2-40B4-BE49-F238E27FC236}">
                <a16:creationId xmlns:a16="http://schemas.microsoft.com/office/drawing/2014/main" id="{A8BEA557-A2AB-4C14-8016-3AFB03888846}"/>
              </a:ext>
            </a:extLst>
          </p:cNvPr>
          <p:cNvPicPr>
            <a:picLocks noGrp="1" noChangeAspect="1"/>
          </p:cNvPicPr>
          <p:nvPr>
            <p:ph idx="1"/>
          </p:nvPr>
        </p:nvPicPr>
        <p:blipFill>
          <a:blip r:embed="rId2"/>
          <a:stretch>
            <a:fillRect/>
          </a:stretch>
        </p:blipFill>
        <p:spPr>
          <a:xfrm>
            <a:off x="2554201" y="1662258"/>
            <a:ext cx="7072950" cy="4718518"/>
          </a:xfrm>
          <a:prstGeom prst="rect">
            <a:avLst/>
          </a:prstGeom>
        </p:spPr>
      </p:pic>
    </p:spTree>
    <p:extLst>
      <p:ext uri="{BB962C8B-B14F-4D97-AF65-F5344CB8AC3E}">
        <p14:creationId xmlns:p14="http://schemas.microsoft.com/office/powerpoint/2010/main" val="2489308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93DC-5C7A-41A3-889C-4E17B4A53575}"/>
              </a:ext>
            </a:extLst>
          </p:cNvPr>
          <p:cNvSpPr>
            <a:spLocks noGrp="1"/>
          </p:cNvSpPr>
          <p:nvPr>
            <p:ph type="title"/>
          </p:nvPr>
        </p:nvSpPr>
        <p:spPr/>
        <p:txBody>
          <a:bodyPr>
            <a:normAutofit fontScale="90000"/>
          </a:bodyPr>
          <a:lstStyle/>
          <a:p>
            <a:r>
              <a:rPr lang="en-US" dirty="0"/>
              <a:t>Optimization Solutions for Software Programmers</a:t>
            </a:r>
          </a:p>
        </p:txBody>
      </p:sp>
      <p:sp>
        <p:nvSpPr>
          <p:cNvPr id="3" name="Content Placeholder 2">
            <a:extLst>
              <a:ext uri="{FF2B5EF4-FFF2-40B4-BE49-F238E27FC236}">
                <a16:creationId xmlns:a16="http://schemas.microsoft.com/office/drawing/2014/main" id="{BFC185F9-3302-4738-90A6-DF061CF6EF32}"/>
              </a:ext>
            </a:extLst>
          </p:cNvPr>
          <p:cNvSpPr>
            <a:spLocks noGrp="1"/>
          </p:cNvSpPr>
          <p:nvPr>
            <p:ph idx="1"/>
          </p:nvPr>
        </p:nvSpPr>
        <p:spPr/>
        <p:txBody>
          <a:bodyPr/>
          <a:lstStyle/>
          <a:p>
            <a:r>
              <a:rPr lang="en-US" dirty="0">
                <a:solidFill>
                  <a:srgbClr val="F949F9"/>
                </a:solidFill>
              </a:rPr>
              <a:t>Instruction Concurrency</a:t>
            </a:r>
            <a:r>
              <a:rPr lang="en-US" dirty="0"/>
              <a:t>: </a:t>
            </a:r>
          </a:p>
          <a:p>
            <a:pPr lvl="1"/>
            <a:r>
              <a:rPr lang="en-US" dirty="0"/>
              <a:t>superscalar architecture allows to more than one instruction in a clock</a:t>
            </a:r>
          </a:p>
          <a:p>
            <a:r>
              <a:rPr lang="en-US" dirty="0">
                <a:solidFill>
                  <a:srgbClr val="F949F9"/>
                </a:solidFill>
              </a:rPr>
              <a:t>Single Instruction Multiple Data</a:t>
            </a:r>
            <a:r>
              <a:rPr lang="en-US" dirty="0"/>
              <a:t>:  </a:t>
            </a:r>
          </a:p>
          <a:p>
            <a:pPr lvl="1"/>
            <a:r>
              <a:rPr lang="en-US" dirty="0"/>
              <a:t>improves performance by applying the instruction concurrency on the dimension of data width</a:t>
            </a:r>
          </a:p>
          <a:p>
            <a:pPr lvl="1"/>
            <a:r>
              <a:rPr lang="en-US" dirty="0"/>
              <a:t>It is some kind of vectorization operation. uses general purpose registers to hold wide data units.</a:t>
            </a:r>
          </a:p>
        </p:txBody>
      </p:sp>
    </p:spTree>
    <p:extLst>
      <p:ext uri="{BB962C8B-B14F-4D97-AF65-F5344CB8AC3E}">
        <p14:creationId xmlns:p14="http://schemas.microsoft.com/office/powerpoint/2010/main" val="2150108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C22B2-A505-466C-A86B-850CB704F314}"/>
              </a:ext>
            </a:extLst>
          </p:cNvPr>
          <p:cNvSpPr>
            <a:spLocks noGrp="1"/>
          </p:cNvSpPr>
          <p:nvPr>
            <p:ph type="title"/>
          </p:nvPr>
        </p:nvSpPr>
        <p:spPr/>
        <p:txBody>
          <a:bodyPr/>
          <a:lstStyle/>
          <a:p>
            <a:r>
              <a:rPr lang="en-US" dirty="0"/>
              <a:t>Synchronization</a:t>
            </a:r>
          </a:p>
        </p:txBody>
      </p:sp>
      <p:sp>
        <p:nvSpPr>
          <p:cNvPr id="3" name="Content Placeholder 2">
            <a:extLst>
              <a:ext uri="{FF2B5EF4-FFF2-40B4-BE49-F238E27FC236}">
                <a16:creationId xmlns:a16="http://schemas.microsoft.com/office/drawing/2014/main" id="{62CD82E4-856C-4E87-AD08-884F18CEAB87}"/>
              </a:ext>
            </a:extLst>
          </p:cNvPr>
          <p:cNvSpPr>
            <a:spLocks noGrp="1"/>
          </p:cNvSpPr>
          <p:nvPr>
            <p:ph idx="1"/>
          </p:nvPr>
        </p:nvSpPr>
        <p:spPr>
          <a:xfrm>
            <a:off x="913795" y="1739123"/>
            <a:ext cx="10353762" cy="4058751"/>
          </a:xfrm>
        </p:spPr>
        <p:txBody>
          <a:bodyPr>
            <a:normAutofit fontScale="77500" lnSpcReduction="20000"/>
          </a:bodyPr>
          <a:lstStyle/>
          <a:p>
            <a:r>
              <a:rPr lang="en-US" dirty="0"/>
              <a:t>Multicore challenge? </a:t>
            </a:r>
          </a:p>
          <a:p>
            <a:pPr lvl="1"/>
            <a:r>
              <a:rPr lang="en-US" dirty="0"/>
              <a:t>Synchronization of multiple cores when there is shared data among multiple cores</a:t>
            </a:r>
          </a:p>
          <a:p>
            <a:r>
              <a:rPr lang="en-US" dirty="0">
                <a:sym typeface="Wingdings" panose="05000000000000000000" pitchFamily="2" charset="2"/>
              </a:rPr>
              <a:t>Solutions : </a:t>
            </a:r>
          </a:p>
          <a:p>
            <a:pPr lvl="1"/>
            <a:r>
              <a:rPr lang="en-US" dirty="0">
                <a:sym typeface="Wingdings" panose="05000000000000000000" pitchFamily="2" charset="2"/>
              </a:rPr>
              <a:t>Memory Barrier (Memory fence): enforce the memory access in order. </a:t>
            </a:r>
            <a:r>
              <a:rPr lang="en-US" sz="1600" b="1" i="1" dirty="0">
                <a:solidFill>
                  <a:srgbClr val="00B0F0"/>
                </a:solidFill>
                <a:latin typeface="Consolas" panose="020B0609020204030204" pitchFamily="49" charset="0"/>
              </a:rPr>
              <a:t>LFENCE</a:t>
            </a:r>
            <a:r>
              <a:rPr lang="en-US" dirty="0"/>
              <a:t>,</a:t>
            </a:r>
            <a:r>
              <a:rPr lang="en-US" sz="1600" b="1" i="1" dirty="0">
                <a:solidFill>
                  <a:srgbClr val="00B0F0"/>
                </a:solidFill>
                <a:latin typeface="Consolas" panose="020B0609020204030204" pitchFamily="49" charset="0"/>
              </a:rPr>
              <a:t>SFENCE</a:t>
            </a:r>
            <a:r>
              <a:rPr lang="en-US" dirty="0"/>
              <a:t>,</a:t>
            </a:r>
            <a:r>
              <a:rPr lang="en-US" sz="1600" b="1" i="1" dirty="0">
                <a:solidFill>
                  <a:srgbClr val="00B0F0"/>
                </a:solidFill>
                <a:latin typeface="Consolas" panose="020B0609020204030204" pitchFamily="49" charset="0"/>
              </a:rPr>
              <a:t>MFENCE</a:t>
            </a:r>
          </a:p>
          <a:p>
            <a:pPr lvl="1"/>
            <a:r>
              <a:rPr lang="en-US" dirty="0"/>
              <a:t>Atomic operation: Linux kernel provides two platform:</a:t>
            </a:r>
          </a:p>
          <a:p>
            <a:pPr lvl="2"/>
            <a:r>
              <a:rPr lang="en-US" dirty="0"/>
              <a:t>Atomic Integer Operation: ensures that the original order of instructions will be saved.</a:t>
            </a:r>
          </a:p>
          <a:p>
            <a:pPr lvl="3"/>
            <a:r>
              <a:rPr lang="en-US" b="1" i="1" dirty="0" err="1">
                <a:solidFill>
                  <a:srgbClr val="00B0F0"/>
                </a:solidFill>
                <a:latin typeface="Consolas" panose="020B0609020204030204" pitchFamily="49" charset="0"/>
              </a:rPr>
              <a:t>atomic_t</a:t>
            </a:r>
            <a:r>
              <a:rPr lang="en-US" dirty="0"/>
              <a:t> data type</a:t>
            </a:r>
          </a:p>
          <a:p>
            <a:pPr lvl="3"/>
            <a:r>
              <a:rPr lang="en-US" dirty="0"/>
              <a:t>There is also atomic functions that are defined as Macro</a:t>
            </a:r>
          </a:p>
          <a:p>
            <a:pPr lvl="2"/>
            <a:r>
              <a:rPr lang="en-US" dirty="0"/>
              <a:t>Atomic Bit Operation:</a:t>
            </a:r>
          </a:p>
          <a:p>
            <a:pPr lvl="3"/>
            <a:r>
              <a:rPr lang="en-US" dirty="0"/>
              <a:t>Access to  1-word long memory region, 0-31 continued bits on a 32-bit machine or 0-63 continued bits on  a 64-bit machine </a:t>
            </a:r>
          </a:p>
          <a:p>
            <a:r>
              <a:rPr lang="en-US" dirty="0"/>
              <a:t>DPDK had implemented its own Memory Barrier and Atomic interfaces</a:t>
            </a:r>
          </a:p>
          <a:p>
            <a:pPr lvl="1"/>
            <a:r>
              <a:rPr lang="en-US" dirty="0"/>
              <a:t>Memory Barrier API: They are implemented using FENCEs</a:t>
            </a:r>
          </a:p>
          <a:p>
            <a:pPr lvl="2"/>
            <a:r>
              <a:rPr lang="en-US" sz="1400" b="1" i="1" dirty="0" err="1">
                <a:solidFill>
                  <a:srgbClr val="00B0F0"/>
                </a:solidFill>
                <a:latin typeface="Consolas" panose="020B0609020204030204" pitchFamily="49" charset="0"/>
              </a:rPr>
              <a:t>rte_mb</a:t>
            </a:r>
            <a:r>
              <a:rPr lang="en-US" dirty="0"/>
              <a:t>, </a:t>
            </a:r>
            <a:r>
              <a:rPr lang="en-US" sz="1400" b="1" i="1" dirty="0" err="1">
                <a:solidFill>
                  <a:srgbClr val="00B0F0"/>
                </a:solidFill>
                <a:latin typeface="Consolas" panose="020B0609020204030204" pitchFamily="49" charset="0"/>
              </a:rPr>
              <a:t>rte_wmb</a:t>
            </a:r>
            <a:r>
              <a:rPr lang="en-US" dirty="0"/>
              <a:t>, </a:t>
            </a:r>
            <a:r>
              <a:rPr lang="en-US" sz="1400" b="1" i="1" dirty="0" err="1">
                <a:solidFill>
                  <a:srgbClr val="00B0F0"/>
                </a:solidFill>
                <a:latin typeface="Consolas" panose="020B0609020204030204" pitchFamily="49" charset="0"/>
              </a:rPr>
              <a:t>rte_rmb</a:t>
            </a:r>
            <a:endParaRPr lang="en-US" sz="1400" b="1" i="1" dirty="0">
              <a:solidFill>
                <a:srgbClr val="00B0F0"/>
              </a:solidFill>
              <a:latin typeface="Consolas" panose="020B0609020204030204" pitchFamily="49" charset="0"/>
            </a:endParaRPr>
          </a:p>
          <a:p>
            <a:pPr lvl="1"/>
            <a:r>
              <a:rPr lang="en-US" dirty="0"/>
              <a:t>Atomic API: check the source file for atomic data types and interfaces that are supported as 16, 32, 64 long.</a:t>
            </a:r>
          </a:p>
          <a:p>
            <a:pPr lvl="1"/>
            <a:endParaRPr lang="en-US" dirty="0"/>
          </a:p>
        </p:txBody>
      </p:sp>
    </p:spTree>
    <p:extLst>
      <p:ext uri="{BB962C8B-B14F-4D97-AF65-F5344CB8AC3E}">
        <p14:creationId xmlns:p14="http://schemas.microsoft.com/office/powerpoint/2010/main" val="4029527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EED2-6B75-46C2-831E-EA534D0F634C}"/>
              </a:ext>
            </a:extLst>
          </p:cNvPr>
          <p:cNvSpPr>
            <a:spLocks noGrp="1"/>
          </p:cNvSpPr>
          <p:nvPr>
            <p:ph type="title"/>
          </p:nvPr>
        </p:nvSpPr>
        <p:spPr/>
        <p:txBody>
          <a:bodyPr>
            <a:normAutofit/>
          </a:bodyPr>
          <a:lstStyle/>
          <a:p>
            <a:r>
              <a:rPr lang="en-US" dirty="0"/>
              <a:t>RW (Reader  Writer) Lock (another solution)</a:t>
            </a:r>
          </a:p>
        </p:txBody>
      </p:sp>
      <p:sp>
        <p:nvSpPr>
          <p:cNvPr id="3" name="Content Placeholder 2">
            <a:extLst>
              <a:ext uri="{FF2B5EF4-FFF2-40B4-BE49-F238E27FC236}">
                <a16:creationId xmlns:a16="http://schemas.microsoft.com/office/drawing/2014/main" id="{0A48F9C1-5899-46E5-973B-400F51D0C9BC}"/>
              </a:ext>
            </a:extLst>
          </p:cNvPr>
          <p:cNvSpPr>
            <a:spLocks noGrp="1"/>
          </p:cNvSpPr>
          <p:nvPr>
            <p:ph idx="1"/>
          </p:nvPr>
        </p:nvSpPr>
        <p:spPr/>
        <p:txBody>
          <a:bodyPr>
            <a:normAutofit fontScale="92500" lnSpcReduction="10000"/>
          </a:bodyPr>
          <a:lstStyle/>
          <a:p>
            <a:r>
              <a:rPr lang="en-US" dirty="0"/>
              <a:t>Parallel access to resource for read of other threads but exclusive for writing</a:t>
            </a:r>
          </a:p>
          <a:p>
            <a:r>
              <a:rPr lang="en-US" dirty="0" err="1"/>
              <a:t>busy_waiting</a:t>
            </a:r>
            <a:r>
              <a:rPr lang="en-US" dirty="0"/>
              <a:t> mode </a:t>
            </a:r>
          </a:p>
          <a:p>
            <a:r>
              <a:rPr lang="en-US" dirty="0"/>
              <a:t>Accessing the shared resource:</a:t>
            </a:r>
          </a:p>
          <a:p>
            <a:pPr marL="792900" lvl="1" indent="-342900">
              <a:buFont typeface="+mj-lt"/>
              <a:buAutoNum type="arabicPeriod"/>
            </a:pPr>
            <a:r>
              <a:rPr lang="en-US" dirty="0"/>
              <a:t>Request the  lock</a:t>
            </a:r>
          </a:p>
          <a:p>
            <a:pPr marL="792900" lvl="1" indent="-342900">
              <a:buFont typeface="+mj-lt"/>
              <a:buAutoNum type="arabicPeriod"/>
            </a:pPr>
            <a:r>
              <a:rPr lang="en-US" dirty="0"/>
              <a:t>Access the shared resource after the lock is acquired</a:t>
            </a:r>
          </a:p>
          <a:p>
            <a:pPr marL="792900" lvl="1" indent="-342900">
              <a:buFont typeface="+mj-lt"/>
              <a:buAutoNum type="arabicPeriod"/>
            </a:pPr>
            <a:r>
              <a:rPr lang="en-US" dirty="0"/>
              <a:t>Release the lock</a:t>
            </a:r>
          </a:p>
          <a:p>
            <a:r>
              <a:rPr lang="en-US" dirty="0"/>
              <a:t>RWlock requirements:</a:t>
            </a:r>
          </a:p>
          <a:p>
            <a:pPr lvl="1"/>
            <a:r>
              <a:rPr lang="en-US" dirty="0"/>
              <a:t>Mutex: A reader and a writer cannot access the shared resource (i.e., acquire the lock) simultaneously at any time. </a:t>
            </a:r>
          </a:p>
          <a:p>
            <a:pPr lvl="1"/>
            <a:r>
              <a:rPr lang="en-US" dirty="0"/>
              <a:t>Reader concurrency</a:t>
            </a:r>
          </a:p>
          <a:p>
            <a:pPr lvl="1"/>
            <a:r>
              <a:rPr lang="en-US" dirty="0"/>
              <a:t>No Deadlock</a:t>
            </a:r>
          </a:p>
        </p:txBody>
      </p:sp>
    </p:spTree>
    <p:extLst>
      <p:ext uri="{BB962C8B-B14F-4D97-AF65-F5344CB8AC3E}">
        <p14:creationId xmlns:p14="http://schemas.microsoft.com/office/powerpoint/2010/main" val="633288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6855-CAFF-4B2A-B25E-D7AFF0F156CD}"/>
              </a:ext>
            </a:extLst>
          </p:cNvPr>
          <p:cNvSpPr>
            <a:spLocks noGrp="1"/>
          </p:cNvSpPr>
          <p:nvPr>
            <p:ph type="title"/>
          </p:nvPr>
        </p:nvSpPr>
        <p:spPr/>
        <p:txBody>
          <a:bodyPr/>
          <a:lstStyle/>
          <a:p>
            <a:r>
              <a:rPr lang="en-US" dirty="0"/>
              <a:t>RWlock implementation</a:t>
            </a:r>
          </a:p>
        </p:txBody>
      </p:sp>
      <p:sp>
        <p:nvSpPr>
          <p:cNvPr id="3" name="Content Placeholder 2">
            <a:extLst>
              <a:ext uri="{FF2B5EF4-FFF2-40B4-BE49-F238E27FC236}">
                <a16:creationId xmlns:a16="http://schemas.microsoft.com/office/drawing/2014/main" id="{D458D2D4-9117-4AAA-A932-D51D7D5EA2D5}"/>
              </a:ext>
            </a:extLst>
          </p:cNvPr>
          <p:cNvSpPr>
            <a:spLocks noGrp="1"/>
          </p:cNvSpPr>
          <p:nvPr>
            <p:ph idx="1"/>
          </p:nvPr>
        </p:nvSpPr>
        <p:spPr/>
        <p:txBody>
          <a:bodyPr/>
          <a:lstStyle/>
          <a:p>
            <a:r>
              <a:rPr lang="en-US" dirty="0"/>
              <a:t>There are Linux API for both kernel and user space</a:t>
            </a:r>
          </a:p>
          <a:p>
            <a:r>
              <a:rPr lang="en-US" dirty="0"/>
              <a:t>DPDK API</a:t>
            </a:r>
          </a:p>
          <a:p>
            <a:pPr lvl="1"/>
            <a:r>
              <a:rPr lang="en-US" dirty="0"/>
              <a:t>Lock object is 32-bit integer</a:t>
            </a:r>
          </a:p>
          <a:p>
            <a:pPr lvl="1"/>
            <a:r>
              <a:rPr lang="en-US" dirty="0"/>
              <a:t>Lock interface is based on atomic operations using CMPXCHNGE</a:t>
            </a:r>
          </a:p>
          <a:p>
            <a:pPr lvl="1"/>
            <a:r>
              <a:rPr lang="en-US" dirty="0"/>
              <a:t>Caller block mechanism is implemented with PAUSE instruction within endless loop.</a:t>
            </a:r>
          </a:p>
          <a:p>
            <a:pPr lvl="1"/>
            <a:r>
              <a:rPr lang="en-US" dirty="0"/>
              <a:t>Read concurrently is based on an internal counter</a:t>
            </a:r>
          </a:p>
          <a:p>
            <a:pPr lvl="1"/>
            <a:endParaRPr lang="en-US" dirty="0"/>
          </a:p>
        </p:txBody>
      </p:sp>
    </p:spTree>
    <p:extLst>
      <p:ext uri="{BB962C8B-B14F-4D97-AF65-F5344CB8AC3E}">
        <p14:creationId xmlns:p14="http://schemas.microsoft.com/office/powerpoint/2010/main" val="2317651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FB0-C9DF-4655-AACE-D16D360CD461}"/>
              </a:ext>
            </a:extLst>
          </p:cNvPr>
          <p:cNvSpPr>
            <a:spLocks noGrp="1"/>
          </p:cNvSpPr>
          <p:nvPr>
            <p:ph type="title"/>
          </p:nvPr>
        </p:nvSpPr>
        <p:spPr/>
        <p:txBody>
          <a:bodyPr/>
          <a:lstStyle/>
          <a:p>
            <a:r>
              <a:rPr lang="en-US" dirty="0" err="1"/>
              <a:t>SpinLock</a:t>
            </a:r>
            <a:r>
              <a:rPr lang="en-US" dirty="0"/>
              <a:t> (another solution)</a:t>
            </a:r>
          </a:p>
        </p:txBody>
      </p:sp>
      <p:sp>
        <p:nvSpPr>
          <p:cNvPr id="3" name="Content Placeholder 2">
            <a:extLst>
              <a:ext uri="{FF2B5EF4-FFF2-40B4-BE49-F238E27FC236}">
                <a16:creationId xmlns:a16="http://schemas.microsoft.com/office/drawing/2014/main" id="{F7CAE173-E32D-4FF0-82D2-FDF79F8C87BB}"/>
              </a:ext>
            </a:extLst>
          </p:cNvPr>
          <p:cNvSpPr>
            <a:spLocks noGrp="1"/>
          </p:cNvSpPr>
          <p:nvPr>
            <p:ph idx="1"/>
          </p:nvPr>
        </p:nvSpPr>
        <p:spPr/>
        <p:txBody>
          <a:bodyPr/>
          <a:lstStyle/>
          <a:p>
            <a:r>
              <a:rPr lang="en-US" dirty="0"/>
              <a:t>Similar to RWlock but the same mutex for reading</a:t>
            </a:r>
          </a:p>
          <a:p>
            <a:pPr marL="415800" indent="-342900"/>
            <a:r>
              <a:rPr lang="en-US" dirty="0"/>
              <a:t>Busy waiting</a:t>
            </a:r>
          </a:p>
          <a:p>
            <a:pPr marL="415800" indent="-342900"/>
            <a:r>
              <a:rPr lang="en-US" dirty="0"/>
              <a:t>The same implementation for user and kernel space API in Linux</a:t>
            </a:r>
          </a:p>
          <a:p>
            <a:pPr marL="415800" indent="-342900"/>
            <a:r>
              <a:rPr lang="en-US" dirty="0"/>
              <a:t>DPDK implements the “recursive” spinlock. If a caller repeatedly requests the spinlock, it may run to the deadlock. The recursive lock can avoid this deadlock. The software will check if this is the same caller. If the caller has the lock already, it will increase the counter and the program can continue running</a:t>
            </a:r>
          </a:p>
        </p:txBody>
      </p:sp>
    </p:spTree>
    <p:extLst>
      <p:ext uri="{BB962C8B-B14F-4D97-AF65-F5344CB8AC3E}">
        <p14:creationId xmlns:p14="http://schemas.microsoft.com/office/powerpoint/2010/main" val="2226766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6C305-78ED-4DF7-9A40-B45B0B35916A}"/>
              </a:ext>
            </a:extLst>
          </p:cNvPr>
          <p:cNvSpPr>
            <a:spLocks noGrp="1"/>
          </p:cNvSpPr>
          <p:nvPr>
            <p:ph type="title"/>
          </p:nvPr>
        </p:nvSpPr>
        <p:spPr/>
        <p:txBody>
          <a:bodyPr/>
          <a:lstStyle/>
          <a:p>
            <a:r>
              <a:rPr lang="en-US" dirty="0"/>
              <a:t>Lock Free	</a:t>
            </a:r>
          </a:p>
        </p:txBody>
      </p:sp>
      <p:sp>
        <p:nvSpPr>
          <p:cNvPr id="3" name="Content Placeholder 2">
            <a:extLst>
              <a:ext uri="{FF2B5EF4-FFF2-40B4-BE49-F238E27FC236}">
                <a16:creationId xmlns:a16="http://schemas.microsoft.com/office/drawing/2014/main" id="{C0CF9ECD-D3E1-4210-A3BF-99275A1AD2F6}"/>
              </a:ext>
            </a:extLst>
          </p:cNvPr>
          <p:cNvSpPr>
            <a:spLocks noGrp="1"/>
          </p:cNvSpPr>
          <p:nvPr>
            <p:ph idx="1"/>
          </p:nvPr>
        </p:nvSpPr>
        <p:spPr/>
        <p:txBody>
          <a:bodyPr>
            <a:normAutofit fontScale="92500" lnSpcReduction="10000"/>
          </a:bodyPr>
          <a:lstStyle/>
          <a:p>
            <a:r>
              <a:rPr lang="en-US" dirty="0"/>
              <a:t>What is the problem with lock based safe memory protection ?</a:t>
            </a:r>
            <a:endParaRPr lang="fa-IR" dirty="0"/>
          </a:p>
          <a:p>
            <a:pPr lvl="1"/>
            <a:r>
              <a:rPr lang="de-DE" dirty="0"/>
              <a:t>Data sharing</a:t>
            </a:r>
          </a:p>
          <a:p>
            <a:pPr lvl="1"/>
            <a:r>
              <a:rPr lang="de-DE" dirty="0"/>
              <a:t>Wating cores</a:t>
            </a:r>
            <a:endParaRPr lang="en-US" dirty="0"/>
          </a:p>
          <a:p>
            <a:r>
              <a:rPr lang="en-US" sz="1600" b="1" i="1" dirty="0" err="1">
                <a:solidFill>
                  <a:srgbClr val="00B0F0"/>
                </a:solidFill>
                <a:latin typeface="Consolas" panose="020B0609020204030204" pitchFamily="49" charset="0"/>
              </a:rPr>
              <a:t>rte_ring</a:t>
            </a:r>
            <a:r>
              <a:rPr lang="en-US" dirty="0"/>
              <a:t>: The packet sharing can be done via </a:t>
            </a:r>
            <a:r>
              <a:rPr lang="en-US" sz="1600" b="1" i="1" dirty="0" err="1">
                <a:solidFill>
                  <a:srgbClr val="00B0F0"/>
                </a:solidFill>
                <a:latin typeface="Consolas" panose="020B0609020204030204" pitchFamily="49" charset="0"/>
              </a:rPr>
              <a:t>rte_ring</a:t>
            </a:r>
            <a:r>
              <a:rPr lang="en-US" sz="1600" b="1" i="1" dirty="0">
                <a:solidFill>
                  <a:srgbClr val="00B0F0"/>
                </a:solidFill>
                <a:latin typeface="Consolas" panose="020B0609020204030204" pitchFamily="49" charset="0"/>
              </a:rPr>
              <a:t> </a:t>
            </a:r>
            <a:r>
              <a:rPr lang="en-US" dirty="0"/>
              <a:t>among cores, and the </a:t>
            </a:r>
            <a:r>
              <a:rPr lang="en-US" sz="2200" b="1" i="1" dirty="0" err="1">
                <a:solidFill>
                  <a:srgbClr val="FFC000"/>
                </a:solidFill>
              </a:rPr>
              <a:t>mbuf</a:t>
            </a:r>
            <a:r>
              <a:rPr lang="en-US" dirty="0"/>
              <a:t> buffer pointers are objects in </a:t>
            </a:r>
            <a:r>
              <a:rPr lang="en-US" sz="1600" b="1" i="1" dirty="0" err="1">
                <a:solidFill>
                  <a:srgbClr val="00B0F0"/>
                </a:solidFill>
                <a:latin typeface="Consolas" panose="020B0609020204030204" pitchFamily="49" charset="0"/>
              </a:rPr>
              <a:t>rte_ring</a:t>
            </a:r>
            <a:r>
              <a:rPr lang="en-US" dirty="0"/>
              <a:t>. And the enqueue/dequeue functions are indeed reading/writing </a:t>
            </a:r>
            <a:r>
              <a:rPr lang="en-US" sz="1700" b="1" i="1" dirty="0" err="1">
                <a:solidFill>
                  <a:srgbClr val="00B0F0"/>
                </a:solidFill>
                <a:latin typeface="Consolas" panose="020B0609020204030204" pitchFamily="49" charset="0"/>
              </a:rPr>
              <a:t>rte_mbuf</a:t>
            </a:r>
            <a:r>
              <a:rPr lang="en-US" dirty="0"/>
              <a:t> int </a:t>
            </a:r>
            <a:r>
              <a:rPr lang="en-US" sz="1700" b="1" i="1" dirty="0" err="1">
                <a:solidFill>
                  <a:srgbClr val="00B0F0"/>
                </a:solidFill>
                <a:latin typeface="Consolas" panose="020B0609020204030204" pitchFamily="49" charset="0"/>
              </a:rPr>
              <a:t>rte_ring</a:t>
            </a:r>
            <a:endParaRPr lang="en-US" sz="1700" b="1" i="1" dirty="0">
              <a:solidFill>
                <a:srgbClr val="00B0F0"/>
              </a:solidFill>
              <a:latin typeface="Consolas" panose="020B0609020204030204" pitchFamily="49" charset="0"/>
            </a:endParaRPr>
          </a:p>
          <a:p>
            <a:pPr lvl="1"/>
            <a:r>
              <a:rPr lang="en-US" dirty="0"/>
              <a:t>Optimized memory use and cache alignment</a:t>
            </a:r>
          </a:p>
          <a:p>
            <a:pPr lvl="1"/>
            <a:r>
              <a:rPr lang="en-US" dirty="0"/>
              <a:t>Header and Tail Pointer for both producer and consumer</a:t>
            </a:r>
          </a:p>
          <a:p>
            <a:pPr lvl="1"/>
            <a:r>
              <a:rPr lang="en-US" sz="1600" b="1" i="1" dirty="0">
                <a:solidFill>
                  <a:srgbClr val="00B0F0"/>
                </a:solidFill>
                <a:latin typeface="Consolas" panose="020B0609020204030204" pitchFamily="49" charset="0"/>
              </a:rPr>
              <a:t>struct </a:t>
            </a:r>
            <a:r>
              <a:rPr lang="en-US" sz="1600" b="1" i="1" dirty="0" err="1">
                <a:solidFill>
                  <a:srgbClr val="00B0F0"/>
                </a:solidFill>
                <a:latin typeface="Consolas" panose="020B0609020204030204" pitchFamily="49" charset="0"/>
              </a:rPr>
              <a:t>rte_ring</a:t>
            </a:r>
            <a:r>
              <a:rPr lang="en-US" sz="1600" b="1" i="1" dirty="0">
                <a:solidFill>
                  <a:srgbClr val="00B0F0"/>
                </a:solidFill>
                <a:latin typeface="Consolas" panose="020B0609020204030204" pitchFamily="49" charset="0"/>
              </a:rPr>
              <a:t>* </a:t>
            </a:r>
            <a:r>
              <a:rPr lang="en-US" sz="1600" b="1" i="1" dirty="0" err="1">
                <a:solidFill>
                  <a:srgbClr val="00B0F0"/>
                </a:solidFill>
                <a:latin typeface="Consolas" panose="020B0609020204030204" pitchFamily="49" charset="0"/>
              </a:rPr>
              <a:t>rte_ring_create</a:t>
            </a:r>
            <a:r>
              <a:rPr lang="en-US" sz="1600" b="1" i="1" dirty="0">
                <a:solidFill>
                  <a:srgbClr val="00B0F0"/>
                </a:solidFill>
                <a:latin typeface="Consolas" panose="020B0609020204030204" pitchFamily="49" charset="0"/>
              </a:rPr>
              <a:t> (name, count, </a:t>
            </a:r>
            <a:r>
              <a:rPr lang="en-US" sz="1600" b="1" i="1" dirty="0" err="1">
                <a:solidFill>
                  <a:srgbClr val="00B0F0"/>
                </a:solidFill>
                <a:latin typeface="Consolas" panose="020B0609020204030204" pitchFamily="49" charset="0"/>
              </a:rPr>
              <a:t>socket_id</a:t>
            </a:r>
            <a:r>
              <a:rPr lang="en-US" sz="1600" b="1" i="1" dirty="0">
                <a:solidFill>
                  <a:srgbClr val="00B0F0"/>
                </a:solidFill>
                <a:latin typeface="Consolas" panose="020B0609020204030204" pitchFamily="49" charset="0"/>
              </a:rPr>
              <a:t>, flags)</a:t>
            </a:r>
          </a:p>
          <a:p>
            <a:pPr lvl="2"/>
            <a:r>
              <a:rPr lang="en-US" dirty="0"/>
              <a:t>This function uses </a:t>
            </a:r>
            <a:r>
              <a:rPr lang="en-US" dirty="0" err="1"/>
              <a:t>memzone_reserve</a:t>
            </a:r>
            <a:r>
              <a:rPr lang="en-US" dirty="0"/>
              <a:t>() to allocate memory</a:t>
            </a:r>
          </a:p>
          <a:p>
            <a:pPr lvl="1"/>
            <a:r>
              <a:rPr lang="en-US" dirty="0"/>
              <a:t>For the ring head update, the multiple producers or consumers can take advantage of atomic “compare and set” function</a:t>
            </a:r>
          </a:p>
        </p:txBody>
      </p:sp>
    </p:spTree>
    <p:extLst>
      <p:ext uri="{BB962C8B-B14F-4D97-AF65-F5344CB8AC3E}">
        <p14:creationId xmlns:p14="http://schemas.microsoft.com/office/powerpoint/2010/main" val="1009897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AD7678-0D35-4035-9146-BD0D991C70B8}"/>
              </a:ext>
            </a:extLst>
          </p:cNvPr>
          <p:cNvSpPr>
            <a:spLocks noGrp="1"/>
          </p:cNvSpPr>
          <p:nvPr>
            <p:ph type="title"/>
          </p:nvPr>
        </p:nvSpPr>
        <p:spPr/>
        <p:txBody>
          <a:bodyPr/>
          <a:lstStyle/>
          <a:p>
            <a:r>
              <a:rPr lang="en-US" dirty="0"/>
              <a:t>Packet Forwarding</a:t>
            </a:r>
          </a:p>
        </p:txBody>
      </p:sp>
      <p:sp>
        <p:nvSpPr>
          <p:cNvPr id="3" name="Content Placeholder 2">
            <a:extLst>
              <a:ext uri="{FF2B5EF4-FFF2-40B4-BE49-F238E27FC236}">
                <a16:creationId xmlns:a16="http://schemas.microsoft.com/office/drawing/2014/main" id="{D266A065-463E-4906-8637-4E26F70E9889}"/>
              </a:ext>
            </a:extLst>
          </p:cNvPr>
          <p:cNvSpPr>
            <a:spLocks noGrp="1"/>
          </p:cNvSpPr>
          <p:nvPr>
            <p:ph sz="half" idx="1"/>
          </p:nvPr>
        </p:nvSpPr>
        <p:spPr>
          <a:xfrm>
            <a:off x="913796" y="1732449"/>
            <a:ext cx="4799536" cy="4058750"/>
          </a:xfrm>
        </p:spPr>
        <p:txBody>
          <a:bodyPr/>
          <a:lstStyle/>
          <a:p>
            <a:r>
              <a:rPr lang="en-US" dirty="0"/>
              <a:t>Packet forwarding consists of steps that could be hardware based or software based</a:t>
            </a:r>
          </a:p>
          <a:p>
            <a:r>
              <a:rPr lang="en-US" dirty="0"/>
              <a:t>DPDK has built-in pipeline blocks like: ACL, LPM,…</a:t>
            </a:r>
          </a:p>
          <a:p>
            <a:r>
              <a:rPr lang="en-US" dirty="0"/>
              <a:t>Forwarding Models</a:t>
            </a:r>
          </a:p>
          <a:p>
            <a:pPr lvl="1"/>
            <a:r>
              <a:rPr lang="en-US" dirty="0"/>
              <a:t>Pipeline</a:t>
            </a:r>
          </a:p>
          <a:p>
            <a:pPr lvl="1"/>
            <a:r>
              <a:rPr lang="en-US" dirty="0"/>
              <a:t>RTC</a:t>
            </a:r>
          </a:p>
        </p:txBody>
      </p:sp>
      <p:sp>
        <p:nvSpPr>
          <p:cNvPr id="7" name="Content Placeholder 6">
            <a:extLst>
              <a:ext uri="{FF2B5EF4-FFF2-40B4-BE49-F238E27FC236}">
                <a16:creationId xmlns:a16="http://schemas.microsoft.com/office/drawing/2014/main" id="{D24BF934-675F-4361-989D-9293FB00C4FC}"/>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5B63198D-8D21-48BF-910E-F9AE5CB08CF5}"/>
              </a:ext>
            </a:extLst>
          </p:cNvPr>
          <p:cNvPicPr>
            <a:picLocks noChangeAspect="1"/>
          </p:cNvPicPr>
          <p:nvPr/>
        </p:nvPicPr>
        <p:blipFill>
          <a:blip r:embed="rId2"/>
          <a:stretch>
            <a:fillRect/>
          </a:stretch>
        </p:blipFill>
        <p:spPr>
          <a:xfrm>
            <a:off x="5713332" y="1764610"/>
            <a:ext cx="5842372" cy="3994428"/>
          </a:xfrm>
          <a:prstGeom prst="rect">
            <a:avLst/>
          </a:prstGeom>
        </p:spPr>
      </p:pic>
    </p:spTree>
    <p:extLst>
      <p:ext uri="{BB962C8B-B14F-4D97-AF65-F5344CB8AC3E}">
        <p14:creationId xmlns:p14="http://schemas.microsoft.com/office/powerpoint/2010/main" val="4024018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1CCC9-8127-4C19-A42E-743BC653F18A}"/>
              </a:ext>
            </a:extLst>
          </p:cNvPr>
          <p:cNvSpPr>
            <a:spLocks noGrp="1"/>
          </p:cNvSpPr>
          <p:nvPr>
            <p:ph type="title"/>
          </p:nvPr>
        </p:nvSpPr>
        <p:spPr/>
        <p:txBody>
          <a:bodyPr/>
          <a:lstStyle/>
          <a:p>
            <a:r>
              <a:rPr lang="en-US" dirty="0"/>
              <a:t>Pipeline</a:t>
            </a:r>
          </a:p>
        </p:txBody>
      </p:sp>
      <p:sp>
        <p:nvSpPr>
          <p:cNvPr id="6" name="Content Placeholder 5">
            <a:extLst>
              <a:ext uri="{FF2B5EF4-FFF2-40B4-BE49-F238E27FC236}">
                <a16:creationId xmlns:a16="http://schemas.microsoft.com/office/drawing/2014/main" id="{F1DA6D89-D26B-48E6-96B9-A809B48ED0FB}"/>
              </a:ext>
            </a:extLst>
          </p:cNvPr>
          <p:cNvSpPr>
            <a:spLocks noGrp="1"/>
          </p:cNvSpPr>
          <p:nvPr>
            <p:ph idx="1"/>
          </p:nvPr>
        </p:nvSpPr>
        <p:spPr/>
        <p:txBody>
          <a:bodyPr/>
          <a:lstStyle/>
          <a:p>
            <a:r>
              <a:rPr lang="en-US" dirty="0"/>
              <a:t>Divides a complex function into several individual stages</a:t>
            </a:r>
          </a:p>
          <a:p>
            <a:r>
              <a:rPr lang="en-US" dirty="0"/>
              <a:t>Data shared using queues between tasks</a:t>
            </a:r>
          </a:p>
          <a:p>
            <a:r>
              <a:rPr lang="en-US" dirty="0"/>
              <a:t>The system throughput is bounded by the slowest processing stage</a:t>
            </a:r>
          </a:p>
          <a:p>
            <a:r>
              <a:rPr lang="en-US" dirty="0"/>
              <a:t>The output from one task unit will become the input of the next task unit.</a:t>
            </a:r>
          </a:p>
          <a:p>
            <a:r>
              <a:rPr lang="en-US" dirty="0"/>
              <a:t>Hardware based pipeline:</a:t>
            </a:r>
          </a:p>
          <a:p>
            <a:pPr lvl="1"/>
            <a:r>
              <a:rPr lang="en-US" dirty="0"/>
              <a:t>each hardware execution unit is designed for a domain-specific task</a:t>
            </a:r>
          </a:p>
          <a:p>
            <a:pPr lvl="1"/>
            <a:r>
              <a:rPr lang="en-US" dirty="0"/>
              <a:t>Hardware resource. e.g. RAM</a:t>
            </a:r>
          </a:p>
        </p:txBody>
      </p:sp>
      <p:pic>
        <p:nvPicPr>
          <p:cNvPr id="8" name="Picture 7">
            <a:extLst>
              <a:ext uri="{FF2B5EF4-FFF2-40B4-BE49-F238E27FC236}">
                <a16:creationId xmlns:a16="http://schemas.microsoft.com/office/drawing/2014/main" id="{F64E0BF3-6E3D-43FD-BF2B-5A16622B6BEA}"/>
              </a:ext>
            </a:extLst>
          </p:cNvPr>
          <p:cNvPicPr>
            <a:picLocks noChangeAspect="1"/>
          </p:cNvPicPr>
          <p:nvPr/>
        </p:nvPicPr>
        <p:blipFill>
          <a:blip r:embed="rId2"/>
          <a:stretch>
            <a:fillRect/>
          </a:stretch>
        </p:blipFill>
        <p:spPr>
          <a:xfrm>
            <a:off x="5350685" y="4406115"/>
            <a:ext cx="4520832" cy="1922378"/>
          </a:xfrm>
          <a:prstGeom prst="rect">
            <a:avLst/>
          </a:prstGeom>
        </p:spPr>
      </p:pic>
    </p:spTree>
    <p:extLst>
      <p:ext uri="{BB962C8B-B14F-4D97-AF65-F5344CB8AC3E}">
        <p14:creationId xmlns:p14="http://schemas.microsoft.com/office/powerpoint/2010/main" val="253051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D4F2-A00E-4667-9F39-A071B1CB0045}"/>
              </a:ext>
            </a:extLst>
          </p:cNvPr>
          <p:cNvSpPr>
            <a:spLocks noGrp="1"/>
          </p:cNvSpPr>
          <p:nvPr>
            <p:ph type="title"/>
          </p:nvPr>
        </p:nvSpPr>
        <p:spPr/>
        <p:txBody>
          <a:bodyPr/>
          <a:lstStyle/>
          <a:p>
            <a:r>
              <a:rPr lang="en-US" dirty="0"/>
              <a:t>RTC</a:t>
            </a:r>
          </a:p>
        </p:txBody>
      </p:sp>
      <p:sp>
        <p:nvSpPr>
          <p:cNvPr id="3" name="Content Placeholder 2">
            <a:extLst>
              <a:ext uri="{FF2B5EF4-FFF2-40B4-BE49-F238E27FC236}">
                <a16:creationId xmlns:a16="http://schemas.microsoft.com/office/drawing/2014/main" id="{79C79D8D-BF13-467D-9CD3-8DF8EBC0EA23}"/>
              </a:ext>
            </a:extLst>
          </p:cNvPr>
          <p:cNvSpPr>
            <a:spLocks noGrp="1"/>
          </p:cNvSpPr>
          <p:nvPr>
            <p:ph idx="1"/>
          </p:nvPr>
        </p:nvSpPr>
        <p:spPr/>
        <p:txBody>
          <a:bodyPr/>
          <a:lstStyle/>
          <a:p>
            <a:r>
              <a:rPr lang="en-US" dirty="0"/>
              <a:t>One execution engine and run the task until it is finished</a:t>
            </a:r>
          </a:p>
          <a:p>
            <a:r>
              <a:rPr lang="en-US" dirty="0"/>
              <a:t>RTC is heavily used in DPDK and software virtual switches</a:t>
            </a:r>
          </a:p>
          <a:p>
            <a:r>
              <a:rPr lang="en-US" dirty="0"/>
              <a:t>More services needed, just launch more instances</a:t>
            </a:r>
          </a:p>
          <a:p>
            <a:r>
              <a:rPr lang="en-US" dirty="0"/>
              <a:t>Doesn’t share data via queues among cores</a:t>
            </a:r>
          </a:p>
          <a:p>
            <a:r>
              <a:rPr lang="en-US" dirty="0"/>
              <a:t>Suits best for multicores and Software based forwarding</a:t>
            </a:r>
          </a:p>
          <a:p>
            <a:r>
              <a:rPr lang="en-US" dirty="0"/>
              <a:t>Overall latency may increased</a:t>
            </a:r>
          </a:p>
          <a:p>
            <a:endParaRPr lang="en-US" dirty="0"/>
          </a:p>
        </p:txBody>
      </p:sp>
    </p:spTree>
    <p:extLst>
      <p:ext uri="{BB962C8B-B14F-4D97-AF65-F5344CB8AC3E}">
        <p14:creationId xmlns:p14="http://schemas.microsoft.com/office/powerpoint/2010/main" val="48487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0DEA-1CFB-49B4-A537-308153598A26}"/>
              </a:ext>
            </a:extLst>
          </p:cNvPr>
          <p:cNvSpPr>
            <a:spLocks noGrp="1"/>
          </p:cNvSpPr>
          <p:nvPr>
            <p:ph type="title"/>
          </p:nvPr>
        </p:nvSpPr>
        <p:spPr/>
        <p:txBody>
          <a:bodyPr/>
          <a:lstStyle/>
          <a:p>
            <a:r>
              <a:rPr lang="en-US" dirty="0"/>
              <a:t>Cloud Era</a:t>
            </a:r>
          </a:p>
        </p:txBody>
      </p:sp>
      <p:sp>
        <p:nvSpPr>
          <p:cNvPr id="3" name="Content Placeholder 2">
            <a:extLst>
              <a:ext uri="{FF2B5EF4-FFF2-40B4-BE49-F238E27FC236}">
                <a16:creationId xmlns:a16="http://schemas.microsoft.com/office/drawing/2014/main" id="{AD982383-83CC-46D3-B8B1-17F96DE80974}"/>
              </a:ext>
            </a:extLst>
          </p:cNvPr>
          <p:cNvSpPr>
            <a:spLocks noGrp="1"/>
          </p:cNvSpPr>
          <p:nvPr>
            <p:ph idx="1"/>
          </p:nvPr>
        </p:nvSpPr>
        <p:spPr/>
        <p:txBody>
          <a:bodyPr/>
          <a:lstStyle/>
          <a:p>
            <a:r>
              <a:rPr lang="de-DE" dirty="0"/>
              <a:t>In Cloud environment, we don</a:t>
            </a:r>
            <a:r>
              <a:rPr lang="en-US" dirty="0"/>
              <a:t>’t have monolithic deployment. It is virtualization that each resource is shared among multiple consumers</a:t>
            </a:r>
          </a:p>
        </p:txBody>
      </p:sp>
    </p:spTree>
    <p:extLst>
      <p:ext uri="{BB962C8B-B14F-4D97-AF65-F5344CB8AC3E}">
        <p14:creationId xmlns:p14="http://schemas.microsoft.com/office/powerpoint/2010/main" val="818849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6849-1CB8-4C10-8ABE-0C040145039E}"/>
              </a:ext>
            </a:extLst>
          </p:cNvPr>
          <p:cNvSpPr>
            <a:spLocks noGrp="1"/>
          </p:cNvSpPr>
          <p:nvPr>
            <p:ph type="title"/>
          </p:nvPr>
        </p:nvSpPr>
        <p:spPr/>
        <p:txBody>
          <a:bodyPr/>
          <a:lstStyle/>
          <a:p>
            <a:r>
              <a:rPr lang="en-US" dirty="0"/>
              <a:t>Hybrid Model</a:t>
            </a:r>
          </a:p>
        </p:txBody>
      </p:sp>
      <p:sp>
        <p:nvSpPr>
          <p:cNvPr id="3" name="Content Placeholder 2">
            <a:extLst>
              <a:ext uri="{FF2B5EF4-FFF2-40B4-BE49-F238E27FC236}">
                <a16:creationId xmlns:a16="http://schemas.microsoft.com/office/drawing/2014/main" id="{8D0EA5EA-5402-4677-ABC0-DD58E74CEFC7}"/>
              </a:ext>
            </a:extLst>
          </p:cNvPr>
          <p:cNvSpPr>
            <a:spLocks noGrp="1"/>
          </p:cNvSpPr>
          <p:nvPr>
            <p:ph idx="1"/>
          </p:nvPr>
        </p:nvSpPr>
        <p:spPr/>
        <p:txBody>
          <a:bodyPr/>
          <a:lstStyle/>
          <a:p>
            <a:r>
              <a:rPr lang="en-US" dirty="0"/>
              <a:t> DPDK supports the pipeline model, the RTC models, and also the hybrid model</a:t>
            </a:r>
          </a:p>
          <a:p>
            <a:r>
              <a:rPr lang="en-US" dirty="0"/>
              <a:t>General purpose CPUs such as x86 can run any of the model flexibly</a:t>
            </a:r>
          </a:p>
          <a:p>
            <a:r>
              <a:rPr lang="en-US" dirty="0"/>
              <a:t>Today software based pipeline is dominant because of more flexibility than hardware</a:t>
            </a:r>
          </a:p>
          <a:p>
            <a:r>
              <a:rPr lang="en-US" dirty="0"/>
              <a:t>Which one to use?</a:t>
            </a:r>
          </a:p>
          <a:p>
            <a:endParaRPr lang="en-US" dirty="0"/>
          </a:p>
        </p:txBody>
      </p:sp>
      <p:pic>
        <p:nvPicPr>
          <p:cNvPr id="5" name="Picture 4">
            <a:extLst>
              <a:ext uri="{FF2B5EF4-FFF2-40B4-BE49-F238E27FC236}">
                <a16:creationId xmlns:a16="http://schemas.microsoft.com/office/drawing/2014/main" id="{8B63F0C5-D2AE-4000-8C1E-51A6E2D87654}"/>
              </a:ext>
            </a:extLst>
          </p:cNvPr>
          <p:cNvPicPr>
            <a:picLocks noChangeAspect="1"/>
          </p:cNvPicPr>
          <p:nvPr/>
        </p:nvPicPr>
        <p:blipFill>
          <a:blip r:embed="rId2"/>
          <a:stretch>
            <a:fillRect/>
          </a:stretch>
        </p:blipFill>
        <p:spPr>
          <a:xfrm>
            <a:off x="2433951" y="3429000"/>
            <a:ext cx="6282884" cy="2412006"/>
          </a:xfrm>
          <a:prstGeom prst="rect">
            <a:avLst/>
          </a:prstGeom>
        </p:spPr>
      </p:pic>
    </p:spTree>
    <p:extLst>
      <p:ext uri="{BB962C8B-B14F-4D97-AF65-F5344CB8AC3E}">
        <p14:creationId xmlns:p14="http://schemas.microsoft.com/office/powerpoint/2010/main" val="174864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2BDB-9248-43E4-A107-D44AE4E8633E}"/>
              </a:ext>
            </a:extLst>
          </p:cNvPr>
          <p:cNvSpPr>
            <a:spLocks noGrp="1"/>
          </p:cNvSpPr>
          <p:nvPr>
            <p:ph type="title"/>
          </p:nvPr>
        </p:nvSpPr>
        <p:spPr/>
        <p:txBody>
          <a:bodyPr/>
          <a:lstStyle/>
          <a:p>
            <a:r>
              <a:rPr lang="en-US" dirty="0"/>
              <a:t>DPDK specifics</a:t>
            </a:r>
          </a:p>
        </p:txBody>
      </p:sp>
      <p:sp>
        <p:nvSpPr>
          <p:cNvPr id="3" name="Content Placeholder 2">
            <a:extLst>
              <a:ext uri="{FF2B5EF4-FFF2-40B4-BE49-F238E27FC236}">
                <a16:creationId xmlns:a16="http://schemas.microsoft.com/office/drawing/2014/main" id="{F099B47B-8EF3-46C7-ACCB-57E0A974A150}"/>
              </a:ext>
            </a:extLst>
          </p:cNvPr>
          <p:cNvSpPr>
            <a:spLocks noGrp="1"/>
          </p:cNvSpPr>
          <p:nvPr>
            <p:ph idx="1"/>
          </p:nvPr>
        </p:nvSpPr>
        <p:spPr/>
        <p:txBody>
          <a:bodyPr/>
          <a:lstStyle/>
          <a:p>
            <a:r>
              <a:rPr lang="en-US" dirty="0"/>
              <a:t>RTC model: use multicores and NIC RSS</a:t>
            </a:r>
          </a:p>
          <a:p>
            <a:r>
              <a:rPr lang="en-US" dirty="0"/>
              <a:t>Pipeline: DPDK provides a framework named </a:t>
            </a:r>
            <a:r>
              <a:rPr lang="en-US" dirty="0">
                <a:solidFill>
                  <a:srgbClr val="F949F9"/>
                </a:solidFill>
              </a:rPr>
              <a:t>Packet Framework </a:t>
            </a:r>
            <a:r>
              <a:rPr lang="en-US" dirty="0"/>
              <a:t>that is logically similar to OpenFlow that comprises a pipeline of match-action tables (</a:t>
            </a:r>
            <a:r>
              <a:rPr lang="en-US" dirty="0" err="1"/>
              <a:t>port,table,pipeline,action</a:t>
            </a:r>
            <a:r>
              <a:rPr lang="en-US" dirty="0"/>
              <a:t>,…)</a:t>
            </a:r>
          </a:p>
          <a:p>
            <a:pPr lvl="1"/>
            <a:r>
              <a:rPr lang="en-US" dirty="0" err="1"/>
              <a:t>librte_port</a:t>
            </a:r>
            <a:endParaRPr lang="en-US" dirty="0"/>
          </a:p>
          <a:p>
            <a:pPr lvl="1"/>
            <a:r>
              <a:rPr lang="en-US" dirty="0" err="1"/>
              <a:t>librte_table</a:t>
            </a:r>
            <a:endParaRPr lang="en-US" dirty="0"/>
          </a:p>
          <a:p>
            <a:pPr lvl="1"/>
            <a:r>
              <a:rPr lang="en-US" dirty="0" err="1"/>
              <a:t>librte_pipeline</a:t>
            </a:r>
            <a:endParaRPr lang="en-US" dirty="0"/>
          </a:p>
          <a:p>
            <a:r>
              <a:rPr lang="en-US" dirty="0"/>
              <a:t>We can define reusable template and extensible templates for pipeline modules using these libs and each module can consists of: input ports, tables, output ports.</a:t>
            </a:r>
          </a:p>
        </p:txBody>
      </p:sp>
    </p:spTree>
    <p:extLst>
      <p:ext uri="{BB962C8B-B14F-4D97-AF65-F5344CB8AC3E}">
        <p14:creationId xmlns:p14="http://schemas.microsoft.com/office/powerpoint/2010/main" val="2232443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F17A3-6039-4814-BBB7-BD2C3F518C1E}"/>
              </a:ext>
            </a:extLst>
          </p:cNvPr>
          <p:cNvSpPr>
            <a:spLocks noGrp="1"/>
          </p:cNvSpPr>
          <p:nvPr>
            <p:ph type="title"/>
          </p:nvPr>
        </p:nvSpPr>
        <p:spPr/>
        <p:txBody>
          <a:bodyPr/>
          <a:lstStyle/>
          <a:p>
            <a:r>
              <a:rPr lang="en-US" dirty="0"/>
              <a:t>DPDK pipeline block (module)</a:t>
            </a:r>
          </a:p>
        </p:txBody>
      </p:sp>
      <p:pic>
        <p:nvPicPr>
          <p:cNvPr id="4" name="Content Placeholder 3">
            <a:extLst>
              <a:ext uri="{FF2B5EF4-FFF2-40B4-BE49-F238E27FC236}">
                <a16:creationId xmlns:a16="http://schemas.microsoft.com/office/drawing/2014/main" id="{C539391C-1368-4AE8-B6A3-BB7C38524101}"/>
              </a:ext>
            </a:extLst>
          </p:cNvPr>
          <p:cNvPicPr>
            <a:picLocks noGrp="1" noChangeAspect="1"/>
          </p:cNvPicPr>
          <p:nvPr>
            <p:ph idx="1"/>
          </p:nvPr>
        </p:nvPicPr>
        <p:blipFill>
          <a:blip r:embed="rId2"/>
          <a:stretch>
            <a:fillRect/>
          </a:stretch>
        </p:blipFill>
        <p:spPr>
          <a:xfrm>
            <a:off x="2197740" y="1731963"/>
            <a:ext cx="7786995" cy="4059237"/>
          </a:xfrm>
          <a:prstGeom prst="rect">
            <a:avLst/>
          </a:prstGeom>
        </p:spPr>
      </p:pic>
    </p:spTree>
    <p:extLst>
      <p:ext uri="{BB962C8B-B14F-4D97-AF65-F5344CB8AC3E}">
        <p14:creationId xmlns:p14="http://schemas.microsoft.com/office/powerpoint/2010/main" val="3002106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04F2-61BD-4E64-B563-9DACDFBE8C61}"/>
              </a:ext>
            </a:extLst>
          </p:cNvPr>
          <p:cNvSpPr>
            <a:spLocks noGrp="1"/>
          </p:cNvSpPr>
          <p:nvPr>
            <p:ph type="title"/>
          </p:nvPr>
        </p:nvSpPr>
        <p:spPr/>
        <p:txBody>
          <a:bodyPr/>
          <a:lstStyle/>
          <a:p>
            <a:r>
              <a:rPr lang="en-US" dirty="0"/>
              <a:t>Multicore pipeline application (e.g. hybrid)</a:t>
            </a:r>
          </a:p>
        </p:txBody>
      </p:sp>
      <p:pic>
        <p:nvPicPr>
          <p:cNvPr id="5" name="Content Placeholder 4">
            <a:extLst>
              <a:ext uri="{FF2B5EF4-FFF2-40B4-BE49-F238E27FC236}">
                <a16:creationId xmlns:a16="http://schemas.microsoft.com/office/drawing/2014/main" id="{7ADAE410-63A6-4257-8DFC-1A33CAA89AE8}"/>
              </a:ext>
            </a:extLst>
          </p:cNvPr>
          <p:cNvPicPr>
            <a:picLocks noGrp="1" noChangeAspect="1"/>
          </p:cNvPicPr>
          <p:nvPr>
            <p:ph idx="1"/>
          </p:nvPr>
        </p:nvPicPr>
        <p:blipFill>
          <a:blip r:embed="rId2"/>
          <a:stretch>
            <a:fillRect/>
          </a:stretch>
        </p:blipFill>
        <p:spPr>
          <a:xfrm>
            <a:off x="2367034" y="1731963"/>
            <a:ext cx="7448407" cy="4059237"/>
          </a:xfrm>
        </p:spPr>
      </p:pic>
    </p:spTree>
    <p:extLst>
      <p:ext uri="{BB962C8B-B14F-4D97-AF65-F5344CB8AC3E}">
        <p14:creationId xmlns:p14="http://schemas.microsoft.com/office/powerpoint/2010/main" val="3473054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B5C7-7A82-4184-8331-3B15B9E90F24}"/>
              </a:ext>
            </a:extLst>
          </p:cNvPr>
          <p:cNvSpPr>
            <a:spLocks noGrp="1"/>
          </p:cNvSpPr>
          <p:nvPr>
            <p:ph type="title"/>
          </p:nvPr>
        </p:nvSpPr>
        <p:spPr/>
        <p:txBody>
          <a:bodyPr/>
          <a:lstStyle/>
          <a:p>
            <a:r>
              <a:rPr lang="en-US" dirty="0" err="1"/>
              <a:t>Librte_port</a:t>
            </a:r>
            <a:endParaRPr lang="en-US" dirty="0"/>
          </a:p>
        </p:txBody>
      </p:sp>
      <p:sp>
        <p:nvSpPr>
          <p:cNvPr id="3" name="Content Placeholder 2">
            <a:extLst>
              <a:ext uri="{FF2B5EF4-FFF2-40B4-BE49-F238E27FC236}">
                <a16:creationId xmlns:a16="http://schemas.microsoft.com/office/drawing/2014/main" id="{8158DD58-6653-43B8-801F-7567DD968C4A}"/>
              </a:ext>
            </a:extLst>
          </p:cNvPr>
          <p:cNvSpPr>
            <a:spLocks noGrp="1"/>
          </p:cNvSpPr>
          <p:nvPr>
            <p:ph idx="1"/>
          </p:nvPr>
        </p:nvSpPr>
        <p:spPr/>
        <p:txBody>
          <a:bodyPr/>
          <a:lstStyle/>
          <a:p>
            <a:r>
              <a:rPr lang="en-US" dirty="0"/>
              <a:t>Implements different types of packet port and defines initialization and runtime of ports</a:t>
            </a:r>
          </a:p>
          <a:p>
            <a:endParaRPr lang="en-US" dirty="0"/>
          </a:p>
        </p:txBody>
      </p:sp>
      <p:graphicFrame>
        <p:nvGraphicFramePr>
          <p:cNvPr id="4" name="Table 4">
            <a:extLst>
              <a:ext uri="{FF2B5EF4-FFF2-40B4-BE49-F238E27FC236}">
                <a16:creationId xmlns:a16="http://schemas.microsoft.com/office/drawing/2014/main" id="{C31BCE1B-13B1-4C1D-B26C-B07C8A41DBC6}"/>
              </a:ext>
            </a:extLst>
          </p:cNvPr>
          <p:cNvGraphicFramePr>
            <a:graphicFrameLocks noGrp="1"/>
          </p:cNvGraphicFramePr>
          <p:nvPr>
            <p:extLst>
              <p:ext uri="{D42A27DB-BD31-4B8C-83A1-F6EECF244321}">
                <p14:modId xmlns:p14="http://schemas.microsoft.com/office/powerpoint/2010/main" val="87333239"/>
              </p:ext>
            </p:extLst>
          </p:nvPr>
        </p:nvGraphicFramePr>
        <p:xfrm>
          <a:off x="913795" y="2442850"/>
          <a:ext cx="10353761" cy="3832472"/>
        </p:xfrm>
        <a:graphic>
          <a:graphicData uri="http://schemas.openxmlformats.org/drawingml/2006/table">
            <a:tbl>
              <a:tblPr firstRow="1" bandRow="1">
                <a:tableStyleId>{5C22544A-7EE6-4342-B048-85BDC9FD1C3A}</a:tableStyleId>
              </a:tblPr>
              <a:tblGrid>
                <a:gridCol w="2257800">
                  <a:extLst>
                    <a:ext uri="{9D8B030D-6E8A-4147-A177-3AD203B41FA5}">
                      <a16:colId xmlns:a16="http://schemas.microsoft.com/office/drawing/2014/main" val="466406402"/>
                    </a:ext>
                  </a:extLst>
                </a:gridCol>
                <a:gridCol w="8095961">
                  <a:extLst>
                    <a:ext uri="{9D8B030D-6E8A-4147-A177-3AD203B41FA5}">
                      <a16:colId xmlns:a16="http://schemas.microsoft.com/office/drawing/2014/main" val="3129789298"/>
                    </a:ext>
                  </a:extLst>
                </a:gridCol>
              </a:tblGrid>
              <a:tr h="638078">
                <a:tc>
                  <a:txBody>
                    <a:bodyPr/>
                    <a:lstStyle/>
                    <a:p>
                      <a:r>
                        <a:rPr lang="en-US" dirty="0"/>
                        <a:t>Port type</a:t>
                      </a:r>
                    </a:p>
                  </a:txBody>
                  <a:tcPr/>
                </a:tc>
                <a:tc>
                  <a:txBody>
                    <a:bodyPr/>
                    <a:lstStyle/>
                    <a:p>
                      <a:r>
                        <a:rPr lang="en-US" dirty="0"/>
                        <a:t>desc</a:t>
                      </a:r>
                    </a:p>
                  </a:txBody>
                  <a:tcPr/>
                </a:tc>
                <a:extLst>
                  <a:ext uri="{0D108BD9-81ED-4DB2-BD59-A6C34878D82A}">
                    <a16:rowId xmlns:a16="http://schemas.microsoft.com/office/drawing/2014/main" val="65761793"/>
                  </a:ext>
                </a:extLst>
              </a:tr>
              <a:tr h="638078">
                <a:tc>
                  <a:txBody>
                    <a:bodyPr/>
                    <a:lstStyle/>
                    <a:p>
                      <a:r>
                        <a:rPr lang="en-US" dirty="0"/>
                        <a:t>SW Ring</a:t>
                      </a:r>
                    </a:p>
                  </a:txBody>
                  <a:tcPr anchor="ctr"/>
                </a:tc>
                <a:tc>
                  <a:txBody>
                    <a:bodyPr/>
                    <a:lstStyle/>
                    <a:p>
                      <a:r>
                        <a:rPr lang="en-US" dirty="0"/>
                        <a:t>A software circular buffer for packet/message transfer between pipeline modules</a:t>
                      </a:r>
                    </a:p>
                  </a:txBody>
                  <a:tcPr/>
                </a:tc>
                <a:extLst>
                  <a:ext uri="{0D108BD9-81ED-4DB2-BD59-A6C34878D82A}">
                    <a16:rowId xmlns:a16="http://schemas.microsoft.com/office/drawing/2014/main" val="969877255"/>
                  </a:ext>
                </a:extLst>
              </a:tr>
              <a:tr h="638078">
                <a:tc>
                  <a:txBody>
                    <a:bodyPr/>
                    <a:lstStyle/>
                    <a:p>
                      <a:r>
                        <a:rPr lang="en-US" dirty="0"/>
                        <a:t>HW Ring</a:t>
                      </a:r>
                    </a:p>
                  </a:txBody>
                  <a:tcPr anchor="ctr"/>
                </a:tc>
                <a:tc>
                  <a:txBody>
                    <a:bodyPr/>
                    <a:lstStyle/>
                    <a:p>
                      <a:r>
                        <a:rPr lang="en-US" dirty="0"/>
                        <a:t>Queue of buffer descriptors used to interact with NIC, switch, or accelerator ports</a:t>
                      </a:r>
                    </a:p>
                  </a:txBody>
                  <a:tcPr/>
                </a:tc>
                <a:extLst>
                  <a:ext uri="{0D108BD9-81ED-4DB2-BD59-A6C34878D82A}">
                    <a16:rowId xmlns:a16="http://schemas.microsoft.com/office/drawing/2014/main" val="1085638242"/>
                  </a:ext>
                </a:extLst>
              </a:tr>
              <a:tr h="638078">
                <a:tc>
                  <a:txBody>
                    <a:bodyPr/>
                    <a:lstStyle/>
                    <a:p>
                      <a:r>
                        <a:rPr lang="en-US" dirty="0"/>
                        <a:t> IP Reassembly </a:t>
                      </a:r>
                    </a:p>
                  </a:txBody>
                  <a:tcPr anchor="ctr"/>
                </a:tc>
                <a:tc>
                  <a:txBody>
                    <a:bodyPr/>
                    <a:lstStyle/>
                    <a:p>
                      <a:r>
                        <a:rPr lang="en-US" dirty="0"/>
                        <a:t>Assembles IP fragments to an IP datagram. </a:t>
                      </a:r>
                    </a:p>
                  </a:txBody>
                  <a:tcPr/>
                </a:tc>
                <a:extLst>
                  <a:ext uri="{0D108BD9-81ED-4DB2-BD59-A6C34878D82A}">
                    <a16:rowId xmlns:a16="http://schemas.microsoft.com/office/drawing/2014/main" val="4024653676"/>
                  </a:ext>
                </a:extLst>
              </a:tr>
              <a:tr h="638078">
                <a:tc>
                  <a:txBody>
                    <a:bodyPr/>
                    <a:lstStyle/>
                    <a:p>
                      <a:r>
                        <a:rPr lang="fr-FR" dirty="0"/>
                        <a:t>Kernel NIC Interface (KNI) Port</a:t>
                      </a:r>
                      <a:endParaRPr lang="en-US" dirty="0"/>
                    </a:p>
                  </a:txBody>
                  <a:tcPr anchor="ctr"/>
                </a:tc>
                <a:tc>
                  <a:txBody>
                    <a:bodyPr/>
                    <a:lstStyle/>
                    <a:p>
                      <a:r>
                        <a:rPr lang="en-US" dirty="0"/>
                        <a:t>Interface for sending/receiving packets to/from Linux kernel space.</a:t>
                      </a:r>
                    </a:p>
                  </a:txBody>
                  <a:tcPr/>
                </a:tc>
                <a:extLst>
                  <a:ext uri="{0D108BD9-81ED-4DB2-BD59-A6C34878D82A}">
                    <a16:rowId xmlns:a16="http://schemas.microsoft.com/office/drawing/2014/main" val="87133167"/>
                  </a:ext>
                </a:extLst>
              </a:tr>
              <a:tr h="638078">
                <a:tc>
                  <a:txBody>
                    <a:bodyPr/>
                    <a:lstStyle/>
                    <a:p>
                      <a:r>
                        <a:rPr lang="en-US" dirty="0"/>
                        <a:t>Sink Port </a:t>
                      </a:r>
                    </a:p>
                  </a:txBody>
                  <a:tcPr anchor="ctr"/>
                </a:tc>
                <a:tc>
                  <a:txBody>
                    <a:bodyPr/>
                    <a:lstStyle/>
                    <a:p>
                      <a:r>
                        <a:rPr lang="en-US" dirty="0"/>
                        <a:t>Packet terminator port to drop all input packets, similar to Linux kernel /dev/null character device. </a:t>
                      </a:r>
                    </a:p>
                  </a:txBody>
                  <a:tcPr/>
                </a:tc>
                <a:extLst>
                  <a:ext uri="{0D108BD9-81ED-4DB2-BD59-A6C34878D82A}">
                    <a16:rowId xmlns:a16="http://schemas.microsoft.com/office/drawing/2014/main" val="2567179640"/>
                  </a:ext>
                </a:extLst>
              </a:tr>
            </a:tbl>
          </a:graphicData>
        </a:graphic>
      </p:graphicFrame>
    </p:spTree>
    <p:extLst>
      <p:ext uri="{BB962C8B-B14F-4D97-AF65-F5344CB8AC3E}">
        <p14:creationId xmlns:p14="http://schemas.microsoft.com/office/powerpoint/2010/main" val="4526271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564C-8ADA-45AA-A7BF-0A7BF081C746}"/>
              </a:ext>
            </a:extLst>
          </p:cNvPr>
          <p:cNvSpPr>
            <a:spLocks noGrp="1"/>
          </p:cNvSpPr>
          <p:nvPr>
            <p:ph type="title"/>
          </p:nvPr>
        </p:nvSpPr>
        <p:spPr/>
        <p:txBody>
          <a:bodyPr/>
          <a:lstStyle/>
          <a:p>
            <a:r>
              <a:rPr lang="en-US" dirty="0" err="1"/>
              <a:t>Librte_table</a:t>
            </a:r>
            <a:endParaRPr lang="en-US" dirty="0"/>
          </a:p>
        </p:txBody>
      </p:sp>
      <p:sp>
        <p:nvSpPr>
          <p:cNvPr id="3" name="Content Placeholder 2">
            <a:extLst>
              <a:ext uri="{FF2B5EF4-FFF2-40B4-BE49-F238E27FC236}">
                <a16:creationId xmlns:a16="http://schemas.microsoft.com/office/drawing/2014/main" id="{D1ABD444-9F14-4BD7-B2E2-40F962568BC0}"/>
              </a:ext>
            </a:extLst>
          </p:cNvPr>
          <p:cNvSpPr>
            <a:spLocks noGrp="1"/>
          </p:cNvSpPr>
          <p:nvPr>
            <p:ph idx="1"/>
          </p:nvPr>
        </p:nvSpPr>
        <p:spPr/>
        <p:txBody>
          <a:bodyPr/>
          <a:lstStyle/>
          <a:p>
            <a:r>
              <a:rPr lang="en-US" dirty="0"/>
              <a:t>Different type of table lookups</a:t>
            </a:r>
          </a:p>
          <a:p>
            <a:pPr marL="792900" lvl="1" indent="-342900">
              <a:buFont typeface="+mj-lt"/>
              <a:buAutoNum type="alphaUcPeriod"/>
            </a:pPr>
            <a:r>
              <a:rPr lang="en-US" dirty="0"/>
              <a:t>Exact match algorithm</a:t>
            </a:r>
          </a:p>
          <a:p>
            <a:pPr marL="1152900" lvl="2" indent="-342900">
              <a:buFont typeface="+mj-lt"/>
              <a:buAutoNum type="arabicPeriod"/>
            </a:pPr>
            <a:r>
              <a:rPr lang="en-US" dirty="0"/>
              <a:t>Hash Table: used to implement flow classification , ARP tables</a:t>
            </a:r>
          </a:p>
          <a:p>
            <a:pPr lvl="3"/>
            <a:r>
              <a:rPr lang="en-US" dirty="0"/>
              <a:t>Hash Library</a:t>
            </a:r>
          </a:p>
          <a:p>
            <a:pPr lvl="3"/>
            <a:r>
              <a:rPr lang="en-US" dirty="0"/>
              <a:t>Elastic Flow Distributer</a:t>
            </a:r>
          </a:p>
          <a:p>
            <a:pPr marL="792900" lvl="1" indent="-342900">
              <a:buFont typeface="+mj-lt"/>
              <a:buAutoNum type="alphaUcPeriod"/>
            </a:pPr>
            <a:r>
              <a:rPr lang="en-US" dirty="0"/>
              <a:t>Wildcard match algorithms:</a:t>
            </a:r>
          </a:p>
          <a:p>
            <a:pPr marL="1152900" lvl="2" indent="-342900">
              <a:buFont typeface="+mj-lt"/>
              <a:buAutoNum type="arabicPeriod" startAt="2"/>
            </a:pPr>
            <a:r>
              <a:rPr lang="en-US" dirty="0"/>
              <a:t>LPM: usually used to implement L3 routing</a:t>
            </a:r>
          </a:p>
          <a:p>
            <a:pPr marL="1152900" lvl="2" indent="-342900">
              <a:buFont typeface="+mj-lt"/>
              <a:buAutoNum type="arabicPeriod" startAt="2"/>
            </a:pPr>
            <a:r>
              <a:rPr lang="en-US" dirty="0"/>
              <a:t>ACL: used for firewalls</a:t>
            </a:r>
          </a:p>
          <a:p>
            <a:pPr marL="1152900" lvl="2" indent="-342900">
              <a:buFont typeface="+mj-lt"/>
              <a:buAutoNum type="arabicPeriod" startAt="2"/>
            </a:pPr>
            <a:r>
              <a:rPr lang="en-US" dirty="0"/>
              <a:t>Array Table: The lookup key is a table entry index and is used for small databases</a:t>
            </a:r>
          </a:p>
        </p:txBody>
      </p:sp>
    </p:spTree>
    <p:extLst>
      <p:ext uri="{BB962C8B-B14F-4D97-AF65-F5344CB8AC3E}">
        <p14:creationId xmlns:p14="http://schemas.microsoft.com/office/powerpoint/2010/main" val="3431291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3B36-C6CE-4C65-A564-A9B426864121}"/>
              </a:ext>
            </a:extLst>
          </p:cNvPr>
          <p:cNvSpPr>
            <a:spLocks noGrp="1"/>
          </p:cNvSpPr>
          <p:nvPr>
            <p:ph type="title"/>
          </p:nvPr>
        </p:nvSpPr>
        <p:spPr/>
        <p:txBody>
          <a:bodyPr/>
          <a:lstStyle/>
          <a:p>
            <a:r>
              <a:rPr lang="en-US" dirty="0" err="1"/>
              <a:t>Librte_pipeline</a:t>
            </a:r>
            <a:endParaRPr lang="en-US" dirty="0"/>
          </a:p>
        </p:txBody>
      </p:sp>
      <p:sp>
        <p:nvSpPr>
          <p:cNvPr id="3" name="Content Placeholder 2">
            <a:extLst>
              <a:ext uri="{FF2B5EF4-FFF2-40B4-BE49-F238E27FC236}">
                <a16:creationId xmlns:a16="http://schemas.microsoft.com/office/drawing/2014/main" id="{36B1F848-EC0F-49FF-96DC-CE1145B1712E}"/>
              </a:ext>
            </a:extLst>
          </p:cNvPr>
          <p:cNvSpPr>
            <a:spLocks noGrp="1"/>
          </p:cNvSpPr>
          <p:nvPr>
            <p:ph idx="1"/>
          </p:nvPr>
        </p:nvSpPr>
        <p:spPr/>
        <p:txBody>
          <a:bodyPr/>
          <a:lstStyle/>
          <a:p>
            <a:r>
              <a:rPr lang="en-US" dirty="0"/>
              <a:t>After </a:t>
            </a:r>
            <a:r>
              <a:rPr lang="en-US" dirty="0" err="1"/>
              <a:t>librte_port</a:t>
            </a:r>
            <a:r>
              <a:rPr lang="en-US" dirty="0"/>
              <a:t> and </a:t>
            </a:r>
            <a:r>
              <a:rPr lang="en-US" dirty="0" err="1"/>
              <a:t>librte_table</a:t>
            </a:r>
            <a:r>
              <a:rPr lang="en-US" dirty="0"/>
              <a:t> modules created, it configures and connect them</a:t>
            </a:r>
          </a:p>
          <a:p>
            <a:r>
              <a:rPr lang="en-US" dirty="0"/>
              <a:t>The pipeline tables can be updated during runtime, and the input ports can be disabled or enabled later on as required.</a:t>
            </a:r>
          </a:p>
        </p:txBody>
      </p:sp>
      <p:pic>
        <p:nvPicPr>
          <p:cNvPr id="5" name="Picture 4">
            <a:extLst>
              <a:ext uri="{FF2B5EF4-FFF2-40B4-BE49-F238E27FC236}">
                <a16:creationId xmlns:a16="http://schemas.microsoft.com/office/drawing/2014/main" id="{88D512D7-6A5A-40EB-B25C-7223EC4EB82B}"/>
              </a:ext>
            </a:extLst>
          </p:cNvPr>
          <p:cNvPicPr>
            <a:picLocks noChangeAspect="1"/>
          </p:cNvPicPr>
          <p:nvPr/>
        </p:nvPicPr>
        <p:blipFill>
          <a:blip r:embed="rId2"/>
          <a:stretch>
            <a:fillRect/>
          </a:stretch>
        </p:blipFill>
        <p:spPr>
          <a:xfrm>
            <a:off x="6023778" y="2629735"/>
            <a:ext cx="4229211" cy="3947936"/>
          </a:xfrm>
          <a:prstGeom prst="rect">
            <a:avLst/>
          </a:prstGeom>
        </p:spPr>
      </p:pic>
    </p:spTree>
    <p:extLst>
      <p:ext uri="{BB962C8B-B14F-4D97-AF65-F5344CB8AC3E}">
        <p14:creationId xmlns:p14="http://schemas.microsoft.com/office/powerpoint/2010/main" val="33021824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4D5D-4027-DF20-F06F-885E22525E5E}"/>
              </a:ext>
            </a:extLst>
          </p:cNvPr>
          <p:cNvSpPr>
            <a:spLocks noGrp="1"/>
          </p:cNvSpPr>
          <p:nvPr>
            <p:ph type="title"/>
          </p:nvPr>
        </p:nvSpPr>
        <p:spPr/>
        <p:txBody>
          <a:bodyPr/>
          <a:lstStyle/>
          <a:p>
            <a:r>
              <a:rPr lang="en-US" dirty="0"/>
              <a:t>Event Scheduling</a:t>
            </a:r>
          </a:p>
        </p:txBody>
      </p:sp>
      <p:sp>
        <p:nvSpPr>
          <p:cNvPr id="3" name="Content Placeholder 2">
            <a:extLst>
              <a:ext uri="{FF2B5EF4-FFF2-40B4-BE49-F238E27FC236}">
                <a16:creationId xmlns:a16="http://schemas.microsoft.com/office/drawing/2014/main" id="{43F0179C-39A7-A80D-228F-46D4A7890D53}"/>
              </a:ext>
            </a:extLst>
          </p:cNvPr>
          <p:cNvSpPr>
            <a:spLocks noGrp="1"/>
          </p:cNvSpPr>
          <p:nvPr>
            <p:ph idx="1"/>
          </p:nvPr>
        </p:nvSpPr>
        <p:spPr/>
        <p:txBody>
          <a:bodyPr>
            <a:normAutofit fontScale="92500" lnSpcReduction="10000"/>
          </a:bodyPr>
          <a:lstStyle/>
          <a:p>
            <a:r>
              <a:rPr lang="en-US" dirty="0"/>
              <a:t>How packets scheduled from I/O to core, core to core, core to device. </a:t>
            </a:r>
          </a:p>
          <a:p>
            <a:r>
              <a:rPr lang="en-US" dirty="0"/>
              <a:t>DPDK event/packet scheduling approaches</a:t>
            </a:r>
          </a:p>
          <a:p>
            <a:pPr lvl="1"/>
            <a:r>
              <a:rPr lang="en-US" dirty="0"/>
              <a:t>NIC based packet scheduler</a:t>
            </a:r>
          </a:p>
          <a:p>
            <a:pPr lvl="2"/>
            <a:r>
              <a:rPr lang="en-US" dirty="0"/>
              <a:t>RSS</a:t>
            </a:r>
          </a:p>
          <a:p>
            <a:pPr lvl="2"/>
            <a:r>
              <a:rPr lang="en-US" dirty="0" err="1"/>
              <a:t>FDir</a:t>
            </a:r>
            <a:endParaRPr lang="en-US" dirty="0"/>
          </a:p>
          <a:p>
            <a:pPr lvl="1"/>
            <a:r>
              <a:rPr lang="en-US" dirty="0"/>
              <a:t>Software based packet scheduler</a:t>
            </a:r>
          </a:p>
          <a:p>
            <a:pPr lvl="1"/>
            <a:r>
              <a:rPr lang="en-US" dirty="0"/>
              <a:t>Event device framework</a:t>
            </a:r>
          </a:p>
          <a:p>
            <a:pPr lvl="2"/>
            <a:r>
              <a:rPr lang="en-US" dirty="0"/>
              <a:t>event dev programming model</a:t>
            </a:r>
          </a:p>
          <a:p>
            <a:pPr lvl="2"/>
            <a:r>
              <a:rPr lang="en-US" dirty="0"/>
              <a:t>Simplifies packet processing with automatic multi core scaling, dynamic load balancing, pipelining, packet ingress order maintenance, synchronization service</a:t>
            </a:r>
          </a:p>
          <a:p>
            <a:pPr lvl="2"/>
            <a:r>
              <a:rPr lang="en-US" dirty="0"/>
              <a:t>Core polls the scheduler to select a packet</a:t>
            </a:r>
          </a:p>
          <a:p>
            <a:pPr lvl="2"/>
            <a:r>
              <a:rPr lang="en-US" dirty="0" err="1"/>
              <a:t>eventdev</a:t>
            </a:r>
            <a:r>
              <a:rPr lang="en-US" dirty="0"/>
              <a:t> composed of port, queue, schedule</a:t>
            </a:r>
          </a:p>
        </p:txBody>
      </p:sp>
    </p:spTree>
    <p:extLst>
      <p:ext uri="{BB962C8B-B14F-4D97-AF65-F5344CB8AC3E}">
        <p14:creationId xmlns:p14="http://schemas.microsoft.com/office/powerpoint/2010/main" val="1682037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CCA8-A47C-FF97-8506-2B20B29DBCB6}"/>
              </a:ext>
            </a:extLst>
          </p:cNvPr>
          <p:cNvSpPr>
            <a:spLocks noGrp="1"/>
          </p:cNvSpPr>
          <p:nvPr>
            <p:ph type="title"/>
          </p:nvPr>
        </p:nvSpPr>
        <p:spPr/>
        <p:txBody>
          <a:bodyPr/>
          <a:lstStyle/>
          <a:p>
            <a:r>
              <a:rPr lang="en-US" dirty="0"/>
              <a:t>PCIe based NIC</a:t>
            </a:r>
          </a:p>
        </p:txBody>
      </p:sp>
      <p:sp>
        <p:nvSpPr>
          <p:cNvPr id="3" name="Content Placeholder 2">
            <a:extLst>
              <a:ext uri="{FF2B5EF4-FFF2-40B4-BE49-F238E27FC236}">
                <a16:creationId xmlns:a16="http://schemas.microsoft.com/office/drawing/2014/main" id="{56223D05-95A9-5A21-9D6D-BBC0CA948744}"/>
              </a:ext>
            </a:extLst>
          </p:cNvPr>
          <p:cNvSpPr>
            <a:spLocks noGrp="1"/>
          </p:cNvSpPr>
          <p:nvPr>
            <p:ph sz="half" idx="1"/>
          </p:nvPr>
        </p:nvSpPr>
        <p:spPr/>
        <p:txBody>
          <a:bodyPr/>
          <a:lstStyle/>
          <a:p>
            <a:r>
              <a:rPr lang="en-US" dirty="0"/>
              <a:t>PCIe Interface NICs are supported by DPDK</a:t>
            </a:r>
          </a:p>
          <a:p>
            <a:r>
              <a:rPr lang="en-US" dirty="0"/>
              <a:t>There is transactions overhead for TLP headers when CPU receives/sends packets from/to NIC especially for smaller packets</a:t>
            </a:r>
          </a:p>
          <a:p>
            <a:r>
              <a:rPr lang="en-US" dirty="0"/>
              <a:t>Newer PCIe gens reduces  the overhead and also increases the number of lanes per slot but should be supported by CPU</a:t>
            </a:r>
          </a:p>
        </p:txBody>
      </p:sp>
      <p:pic>
        <p:nvPicPr>
          <p:cNvPr id="9" name="Content Placeholder 8">
            <a:extLst>
              <a:ext uri="{FF2B5EF4-FFF2-40B4-BE49-F238E27FC236}">
                <a16:creationId xmlns:a16="http://schemas.microsoft.com/office/drawing/2014/main" id="{84ECC3EC-423E-4D4A-9164-7FED815537DE}"/>
              </a:ext>
            </a:extLst>
          </p:cNvPr>
          <p:cNvPicPr>
            <a:picLocks noGrp="1" noChangeAspect="1"/>
          </p:cNvPicPr>
          <p:nvPr>
            <p:ph sz="half" idx="2"/>
          </p:nvPr>
        </p:nvPicPr>
        <p:blipFill>
          <a:blip r:embed="rId2"/>
          <a:stretch>
            <a:fillRect/>
          </a:stretch>
        </p:blipFill>
        <p:spPr>
          <a:xfrm>
            <a:off x="6342611" y="1483584"/>
            <a:ext cx="4397433" cy="4555996"/>
          </a:xfrm>
          <a:prstGeom prst="rect">
            <a:avLst/>
          </a:prstGeom>
        </p:spPr>
      </p:pic>
    </p:spTree>
    <p:extLst>
      <p:ext uri="{BB962C8B-B14F-4D97-AF65-F5344CB8AC3E}">
        <p14:creationId xmlns:p14="http://schemas.microsoft.com/office/powerpoint/2010/main" val="14605748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095F75-26AD-4807-845F-A09945E449AF}"/>
              </a:ext>
            </a:extLst>
          </p:cNvPr>
          <p:cNvSpPr>
            <a:spLocks noGrp="1"/>
          </p:cNvSpPr>
          <p:nvPr>
            <p:ph type="title"/>
          </p:nvPr>
        </p:nvSpPr>
        <p:spPr/>
        <p:txBody>
          <a:bodyPr>
            <a:normAutofit/>
          </a:bodyPr>
          <a:lstStyle/>
          <a:p>
            <a:r>
              <a:rPr lang="en-US" dirty="0"/>
              <a:t>NIC descriptor</a:t>
            </a:r>
          </a:p>
        </p:txBody>
      </p:sp>
      <p:sp>
        <p:nvSpPr>
          <p:cNvPr id="6" name="Content Placeholder 5">
            <a:extLst>
              <a:ext uri="{FF2B5EF4-FFF2-40B4-BE49-F238E27FC236}">
                <a16:creationId xmlns:a16="http://schemas.microsoft.com/office/drawing/2014/main" id="{79B81104-95EE-474C-BC9D-A95D59274EF5}"/>
              </a:ext>
            </a:extLst>
          </p:cNvPr>
          <p:cNvSpPr>
            <a:spLocks noGrp="1"/>
          </p:cNvSpPr>
          <p:nvPr>
            <p:ph idx="1"/>
          </p:nvPr>
        </p:nvSpPr>
        <p:spPr/>
        <p:txBody>
          <a:bodyPr/>
          <a:lstStyle/>
          <a:p>
            <a:r>
              <a:rPr lang="en-US" dirty="0">
                <a:solidFill>
                  <a:srgbClr val="FFC000"/>
                </a:solidFill>
              </a:rPr>
              <a:t>Ring-based Queue</a:t>
            </a:r>
            <a:r>
              <a:rPr lang="en-US" dirty="0"/>
              <a:t> is a circular buffer in RAM and consists of </a:t>
            </a:r>
            <a:r>
              <a:rPr lang="en-US" dirty="0">
                <a:solidFill>
                  <a:srgbClr val="FFC000"/>
                </a:solidFill>
              </a:rPr>
              <a:t>packet buffer descriptor</a:t>
            </a:r>
            <a:r>
              <a:rPr lang="en-US" dirty="0"/>
              <a:t> and is used by NIC to interact with CPU or software</a:t>
            </a:r>
          </a:p>
          <a:p>
            <a:r>
              <a:rPr lang="en-US" dirty="0"/>
              <a:t>Each packet has a </a:t>
            </a:r>
            <a:r>
              <a:rPr lang="en-US" dirty="0">
                <a:solidFill>
                  <a:srgbClr val="FFC000"/>
                </a:solidFill>
              </a:rPr>
              <a:t>memory buffer</a:t>
            </a:r>
            <a:r>
              <a:rPr lang="en-US" dirty="0"/>
              <a:t> + associated </a:t>
            </a:r>
            <a:r>
              <a:rPr lang="en-US" dirty="0">
                <a:solidFill>
                  <a:srgbClr val="FFC000"/>
                </a:solidFill>
              </a:rPr>
              <a:t>packet buffer descriptor</a:t>
            </a:r>
          </a:p>
          <a:p>
            <a:r>
              <a:rPr lang="en-US" dirty="0"/>
              <a:t>Ring Queue registers:</a:t>
            </a:r>
          </a:p>
          <a:p>
            <a:pPr lvl="1"/>
            <a:r>
              <a:rPr lang="en-US" dirty="0">
                <a:solidFill>
                  <a:srgbClr val="FFC000"/>
                </a:solidFill>
              </a:rPr>
              <a:t>Base</a:t>
            </a:r>
            <a:r>
              <a:rPr lang="en-US" dirty="0"/>
              <a:t>: start address of allocate memory by CPU</a:t>
            </a:r>
          </a:p>
          <a:p>
            <a:pPr lvl="1"/>
            <a:r>
              <a:rPr lang="en-US" dirty="0">
                <a:solidFill>
                  <a:srgbClr val="FFC000"/>
                </a:solidFill>
              </a:rPr>
              <a:t>Size</a:t>
            </a:r>
            <a:r>
              <a:rPr lang="en-US" dirty="0"/>
              <a:t>: number of all buffer descriptors</a:t>
            </a:r>
          </a:p>
          <a:p>
            <a:pPr lvl="1"/>
            <a:r>
              <a:rPr lang="en-US" dirty="0">
                <a:solidFill>
                  <a:srgbClr val="FFC000"/>
                </a:solidFill>
              </a:rPr>
              <a:t>Head</a:t>
            </a:r>
            <a:r>
              <a:rPr lang="en-US" dirty="0"/>
              <a:t>: descriptor that is currently in use. Not writeable by software only by NIC</a:t>
            </a:r>
          </a:p>
          <a:p>
            <a:pPr lvl="1"/>
            <a:r>
              <a:rPr lang="en-US" dirty="0">
                <a:solidFill>
                  <a:srgbClr val="FFC000"/>
                </a:solidFill>
              </a:rPr>
              <a:t>Tail</a:t>
            </a:r>
            <a:r>
              <a:rPr lang="en-US" dirty="0"/>
              <a:t>: owned by software driver</a:t>
            </a:r>
          </a:p>
        </p:txBody>
      </p:sp>
    </p:spTree>
    <p:extLst>
      <p:ext uri="{BB962C8B-B14F-4D97-AF65-F5344CB8AC3E}">
        <p14:creationId xmlns:p14="http://schemas.microsoft.com/office/powerpoint/2010/main" val="3847529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A1854-9CF5-4866-A901-9D77C89D35A5}"/>
              </a:ext>
            </a:extLst>
          </p:cNvPr>
          <p:cNvSpPr>
            <a:spLocks noGrp="1"/>
          </p:cNvSpPr>
          <p:nvPr>
            <p:ph type="title"/>
          </p:nvPr>
        </p:nvSpPr>
        <p:spPr/>
        <p:txBody>
          <a:bodyPr/>
          <a:lstStyle/>
          <a:p>
            <a:r>
              <a:rPr lang="en-US" dirty="0"/>
              <a:t>Intel VT-d</a:t>
            </a:r>
          </a:p>
        </p:txBody>
      </p:sp>
      <p:sp>
        <p:nvSpPr>
          <p:cNvPr id="3" name="Content Placeholder 2">
            <a:extLst>
              <a:ext uri="{FF2B5EF4-FFF2-40B4-BE49-F238E27FC236}">
                <a16:creationId xmlns:a16="http://schemas.microsoft.com/office/drawing/2014/main" id="{55F0E90E-FFA3-42FC-A312-709864A8F71B}"/>
              </a:ext>
            </a:extLst>
          </p:cNvPr>
          <p:cNvSpPr>
            <a:spLocks noGrp="1"/>
          </p:cNvSpPr>
          <p:nvPr>
            <p:ph idx="1"/>
          </p:nvPr>
        </p:nvSpPr>
        <p:spPr/>
        <p:txBody>
          <a:bodyPr/>
          <a:lstStyle/>
          <a:p>
            <a:r>
              <a:rPr lang="en-US" dirty="0"/>
              <a:t>CPU virtualization</a:t>
            </a:r>
          </a:p>
          <a:p>
            <a:r>
              <a:rPr lang="en-US" dirty="0"/>
              <a:t>Memory virtualization: DMA, remapping, EDT</a:t>
            </a:r>
          </a:p>
          <a:p>
            <a:r>
              <a:rPr lang="en-US" dirty="0"/>
              <a:t>I/O path: using multi core processors advantages. e.g. for </a:t>
            </a:r>
            <a:r>
              <a:rPr lang="en-US" dirty="0" err="1"/>
              <a:t>nic</a:t>
            </a:r>
            <a:r>
              <a:rPr lang="en-US" dirty="0"/>
              <a:t>: VMDQ (layer 2), SR/IOV (PCIe), DIDO</a:t>
            </a:r>
          </a:p>
          <a:p>
            <a:r>
              <a:rPr lang="en-US" dirty="0"/>
              <a:t>Graphic virtualization</a:t>
            </a:r>
          </a:p>
          <a:p>
            <a:r>
              <a:rPr lang="en-US" dirty="0"/>
              <a:t>NFV: DPDK, Quick Assistant, </a:t>
            </a:r>
            <a:r>
              <a:rPr lang="en-US" dirty="0" err="1"/>
              <a:t>Hyperscan</a:t>
            </a:r>
            <a:endParaRPr lang="en-US" dirty="0"/>
          </a:p>
        </p:txBody>
      </p:sp>
    </p:spTree>
    <p:extLst>
      <p:ext uri="{BB962C8B-B14F-4D97-AF65-F5344CB8AC3E}">
        <p14:creationId xmlns:p14="http://schemas.microsoft.com/office/powerpoint/2010/main" val="1688535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D648-4581-4466-B263-9935A9C6E02B}"/>
              </a:ext>
            </a:extLst>
          </p:cNvPr>
          <p:cNvSpPr>
            <a:spLocks noGrp="1"/>
          </p:cNvSpPr>
          <p:nvPr>
            <p:ph type="title"/>
          </p:nvPr>
        </p:nvSpPr>
        <p:spPr/>
        <p:txBody>
          <a:bodyPr/>
          <a:lstStyle/>
          <a:p>
            <a:r>
              <a:rPr lang="en-US" dirty="0"/>
              <a:t>Intel® 82599’s descriptor</a:t>
            </a:r>
          </a:p>
        </p:txBody>
      </p:sp>
      <p:sp>
        <p:nvSpPr>
          <p:cNvPr id="3" name="Content Placeholder 2">
            <a:extLst>
              <a:ext uri="{FF2B5EF4-FFF2-40B4-BE49-F238E27FC236}">
                <a16:creationId xmlns:a16="http://schemas.microsoft.com/office/drawing/2014/main" id="{801918ED-A9E6-4300-ADBF-2B5A4569A8A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2A4C622-40B9-4671-924D-83D0ECABED0E}"/>
              </a:ext>
            </a:extLst>
          </p:cNvPr>
          <p:cNvPicPr>
            <a:picLocks noChangeAspect="1"/>
          </p:cNvPicPr>
          <p:nvPr/>
        </p:nvPicPr>
        <p:blipFill>
          <a:blip r:embed="rId2"/>
          <a:stretch>
            <a:fillRect/>
          </a:stretch>
        </p:blipFill>
        <p:spPr>
          <a:xfrm>
            <a:off x="2258291" y="1729199"/>
            <a:ext cx="7193280" cy="4230876"/>
          </a:xfrm>
          <a:prstGeom prst="rect">
            <a:avLst/>
          </a:prstGeom>
        </p:spPr>
      </p:pic>
    </p:spTree>
    <p:extLst>
      <p:ext uri="{BB962C8B-B14F-4D97-AF65-F5344CB8AC3E}">
        <p14:creationId xmlns:p14="http://schemas.microsoft.com/office/powerpoint/2010/main" val="1556492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2B55-FD11-4DEC-8526-6AD2CE00D496}"/>
              </a:ext>
            </a:extLst>
          </p:cNvPr>
          <p:cNvSpPr>
            <a:spLocks noGrp="1"/>
          </p:cNvSpPr>
          <p:nvPr>
            <p:ph type="title"/>
          </p:nvPr>
        </p:nvSpPr>
        <p:spPr/>
        <p:txBody>
          <a:bodyPr/>
          <a:lstStyle/>
          <a:p>
            <a:r>
              <a:rPr lang="en-US" dirty="0"/>
              <a:t>NIC Driver</a:t>
            </a:r>
          </a:p>
        </p:txBody>
      </p:sp>
      <p:sp>
        <p:nvSpPr>
          <p:cNvPr id="3" name="Content Placeholder 2">
            <a:extLst>
              <a:ext uri="{FF2B5EF4-FFF2-40B4-BE49-F238E27FC236}">
                <a16:creationId xmlns:a16="http://schemas.microsoft.com/office/drawing/2014/main" id="{42154B96-1098-4C5E-98EE-BB8D9A6BFDC8}"/>
              </a:ext>
            </a:extLst>
          </p:cNvPr>
          <p:cNvSpPr>
            <a:spLocks noGrp="1"/>
          </p:cNvSpPr>
          <p:nvPr>
            <p:ph idx="1"/>
          </p:nvPr>
        </p:nvSpPr>
        <p:spPr/>
        <p:txBody>
          <a:bodyPr/>
          <a:lstStyle/>
          <a:p>
            <a:r>
              <a:rPr lang="en-US" dirty="0"/>
              <a:t>Driver responsibilities:</a:t>
            </a:r>
          </a:p>
          <a:p>
            <a:pPr lvl="1"/>
            <a:r>
              <a:rPr lang="en-US" dirty="0"/>
              <a:t>Set packet </a:t>
            </a:r>
            <a:r>
              <a:rPr lang="en-US" dirty="0" err="1">
                <a:solidFill>
                  <a:srgbClr val="FFC000"/>
                </a:solidFill>
              </a:rPr>
              <a:t>mbuf</a:t>
            </a:r>
            <a:r>
              <a:rPr lang="en-US" dirty="0"/>
              <a:t> address into packet descriptor and then NIC can use it for DMA.</a:t>
            </a:r>
          </a:p>
          <a:p>
            <a:pPr lvl="1"/>
            <a:r>
              <a:rPr lang="en-US" dirty="0"/>
              <a:t>Updating Tail register so the NIC will know the free space for packet descriptors.</a:t>
            </a:r>
          </a:p>
          <a:p>
            <a:pPr lvl="1"/>
            <a:r>
              <a:rPr lang="en-US" dirty="0"/>
              <a:t>Check </a:t>
            </a:r>
            <a:r>
              <a:rPr lang="en-US" dirty="0">
                <a:solidFill>
                  <a:srgbClr val="FFC000"/>
                </a:solidFill>
              </a:rPr>
              <a:t>DD</a:t>
            </a:r>
            <a:r>
              <a:rPr lang="en-US" dirty="0"/>
              <a:t> (a flag bit in buffer descriptor):</a:t>
            </a:r>
          </a:p>
          <a:p>
            <a:pPr lvl="2"/>
            <a:r>
              <a:rPr lang="en-US" dirty="0"/>
              <a:t>When packet is RX: refill the buffer memory</a:t>
            </a:r>
          </a:p>
          <a:p>
            <a:pPr lvl="2"/>
            <a:r>
              <a:rPr lang="en-US" dirty="0"/>
              <a:t>When packet is TX: realizing the memory buffer</a:t>
            </a:r>
          </a:p>
          <a:p>
            <a:pPr lvl="1"/>
            <a:r>
              <a:rPr lang="en-US" dirty="0"/>
              <a:t>Configure packet </a:t>
            </a:r>
            <a:r>
              <a:rPr lang="en-US" dirty="0" err="1">
                <a:solidFill>
                  <a:srgbClr val="FFC000"/>
                </a:solidFill>
              </a:rPr>
              <a:t>mbuf</a:t>
            </a:r>
            <a:r>
              <a:rPr lang="en-US" dirty="0"/>
              <a:t> of packet descriptor</a:t>
            </a:r>
          </a:p>
          <a:p>
            <a:pPr lvl="1"/>
            <a:r>
              <a:rPr lang="en-US" dirty="0"/>
              <a:t>Process the buffer descriptor</a:t>
            </a:r>
          </a:p>
          <a:p>
            <a:pPr lvl="1"/>
            <a:r>
              <a:rPr lang="en-US" dirty="0"/>
              <a:t>Handle </a:t>
            </a:r>
            <a:r>
              <a:rPr lang="en-US" dirty="0">
                <a:solidFill>
                  <a:srgbClr val="FFC000"/>
                </a:solidFill>
              </a:rPr>
              <a:t>RSS</a:t>
            </a:r>
            <a:r>
              <a:rPr lang="en-US" dirty="0"/>
              <a:t>, NIC offload</a:t>
            </a:r>
          </a:p>
        </p:txBody>
      </p:sp>
    </p:spTree>
    <p:extLst>
      <p:ext uri="{BB962C8B-B14F-4D97-AF65-F5344CB8AC3E}">
        <p14:creationId xmlns:p14="http://schemas.microsoft.com/office/powerpoint/2010/main" val="1009017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6802D-2A96-4C10-BEEE-7B1D4258E1F0}"/>
              </a:ext>
            </a:extLst>
          </p:cNvPr>
          <p:cNvSpPr>
            <a:spLocks noGrp="1"/>
          </p:cNvSpPr>
          <p:nvPr>
            <p:ph type="title"/>
          </p:nvPr>
        </p:nvSpPr>
        <p:spPr/>
        <p:txBody>
          <a:bodyPr/>
          <a:lstStyle/>
          <a:p>
            <a:r>
              <a:rPr lang="en-US" dirty="0"/>
              <a:t>Packet RX</a:t>
            </a:r>
          </a:p>
        </p:txBody>
      </p:sp>
      <p:sp>
        <p:nvSpPr>
          <p:cNvPr id="3" name="Content Placeholder 2">
            <a:extLst>
              <a:ext uri="{FF2B5EF4-FFF2-40B4-BE49-F238E27FC236}">
                <a16:creationId xmlns:a16="http://schemas.microsoft.com/office/drawing/2014/main" id="{140BF0FB-AE39-4344-A411-FE6818E95505}"/>
              </a:ext>
            </a:extLst>
          </p:cNvPr>
          <p:cNvSpPr>
            <a:spLocks noGrp="1"/>
          </p:cNvSpPr>
          <p:nvPr>
            <p:ph idx="1"/>
          </p:nvPr>
        </p:nvSpPr>
        <p:spPr/>
        <p:txBody>
          <a:bodyPr/>
          <a:lstStyle/>
          <a:p>
            <a:pPr marL="494100" indent="-457200">
              <a:buFont typeface="+mj-lt"/>
              <a:buAutoNum type="arabicPeriod"/>
            </a:pPr>
            <a:r>
              <a:rPr lang="en-US" dirty="0"/>
              <a:t>The CPU fills the packet buffer address into the RX descriptor : </a:t>
            </a:r>
            <a:r>
              <a:rPr lang="en-US" dirty="0">
                <a:solidFill>
                  <a:srgbClr val="FFC000"/>
                </a:solidFill>
              </a:rPr>
              <a:t>memory read</a:t>
            </a:r>
            <a:endParaRPr lang="en-US" dirty="0"/>
          </a:p>
          <a:p>
            <a:pPr marL="494100" indent="-457200">
              <a:buFont typeface="+mj-lt"/>
              <a:buAutoNum type="arabicPeriod"/>
            </a:pPr>
            <a:r>
              <a:rPr lang="en-US" dirty="0"/>
              <a:t>The NIC reads the RX descriptor (</a:t>
            </a:r>
            <a:r>
              <a:rPr lang="en-US" dirty="0" err="1"/>
              <a:t>rxd</a:t>
            </a:r>
            <a:r>
              <a:rPr lang="en-US" dirty="0"/>
              <a:t>) to obtain the memory address : </a:t>
            </a:r>
            <a:r>
              <a:rPr lang="en-US" dirty="0">
                <a:solidFill>
                  <a:srgbClr val="FFC000"/>
                </a:solidFill>
              </a:rPr>
              <a:t>PCIe downstream</a:t>
            </a:r>
          </a:p>
          <a:p>
            <a:pPr marL="494100" indent="-457200">
              <a:buFont typeface="+mj-lt"/>
              <a:buAutoNum type="arabicPeriod"/>
            </a:pPr>
            <a:r>
              <a:rPr lang="en-US" dirty="0"/>
              <a:t>The NIC writes the packet to the specified memory address (DMA) : </a:t>
            </a:r>
            <a:r>
              <a:rPr lang="en-US" dirty="0">
                <a:solidFill>
                  <a:srgbClr val="FFC000"/>
                </a:solidFill>
              </a:rPr>
              <a:t>PCIe upstream</a:t>
            </a:r>
          </a:p>
          <a:p>
            <a:pPr marL="494100" indent="-457200">
              <a:buFont typeface="+mj-lt"/>
              <a:buAutoNum type="arabicPeriod"/>
            </a:pPr>
            <a:r>
              <a:rPr lang="en-US" dirty="0"/>
              <a:t>The NIC updates the RX descriptor to notify the RX completion : </a:t>
            </a:r>
            <a:r>
              <a:rPr lang="en-US" dirty="0">
                <a:solidFill>
                  <a:srgbClr val="FFC000"/>
                </a:solidFill>
              </a:rPr>
              <a:t>PCIe upstream</a:t>
            </a:r>
          </a:p>
          <a:p>
            <a:pPr marL="494100" indent="-457200">
              <a:buFont typeface="+mj-lt"/>
              <a:buAutoNum type="arabicPeriod"/>
            </a:pPr>
            <a:r>
              <a:rPr lang="en-US" dirty="0"/>
              <a:t>The CPU reads the RX descriptor and completes the packet RX : </a:t>
            </a:r>
            <a:r>
              <a:rPr lang="en-US" dirty="0">
                <a:solidFill>
                  <a:srgbClr val="FFC000"/>
                </a:solidFill>
              </a:rPr>
              <a:t>memory read</a:t>
            </a:r>
          </a:p>
          <a:p>
            <a:pPr marL="494100" indent="-457200">
              <a:buFont typeface="+mj-lt"/>
              <a:buAutoNum type="arabicPeriod"/>
            </a:pPr>
            <a:r>
              <a:rPr lang="en-US" dirty="0"/>
              <a:t>The CPU processes the packet and decides the next step (processing)  :</a:t>
            </a:r>
            <a:r>
              <a:rPr lang="en-US" dirty="0">
                <a:solidFill>
                  <a:srgbClr val="FFC000"/>
                </a:solidFill>
              </a:rPr>
              <a:t> memory read</a:t>
            </a:r>
          </a:p>
          <a:p>
            <a:pPr marL="494100" indent="-457200">
              <a:buFont typeface="+mj-lt"/>
              <a:buAutoNum type="arabicPeriod"/>
            </a:pPr>
            <a:r>
              <a:rPr lang="en-US" dirty="0"/>
              <a:t>The CPU may change the packet and send it memory read : </a:t>
            </a:r>
            <a:r>
              <a:rPr kumimoji="0" lang="en-US" sz="2000" b="0" i="0" u="none" strike="noStrike" kern="1200" cap="none" spc="0" normalizeH="0" baseline="0" noProof="0" dirty="0">
                <a:ln>
                  <a:solidFill>
                    <a:prstClr val="black">
                      <a:lumMod val="75000"/>
                      <a:lumOff val="25000"/>
                      <a:alpha val="10000"/>
                    </a:prstClr>
                  </a:solidFill>
                </a:ln>
                <a:solidFill>
                  <a:srgbClr val="FFC000"/>
                </a:solidFill>
                <a:effectLst>
                  <a:outerShdw blurRad="9525" dist="25400" dir="14640000" algn="tl" rotWithShape="0">
                    <a:prstClr val="black">
                      <a:alpha val="30000"/>
                    </a:prstClr>
                  </a:outerShdw>
                </a:effectLst>
                <a:uLnTx/>
                <a:uFillTx/>
                <a:latin typeface="Calisto MT" panose="02040603050505030304"/>
                <a:ea typeface="+mn-ea"/>
                <a:cs typeface="+mn-cs"/>
              </a:rPr>
              <a:t>memory read</a:t>
            </a:r>
            <a:endParaRPr lang="en-US" dirty="0"/>
          </a:p>
        </p:txBody>
      </p:sp>
    </p:spTree>
    <p:extLst>
      <p:ext uri="{BB962C8B-B14F-4D97-AF65-F5344CB8AC3E}">
        <p14:creationId xmlns:p14="http://schemas.microsoft.com/office/powerpoint/2010/main" val="791986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5D1E-06F8-4D37-AA47-CD9D0D5BEED3}"/>
              </a:ext>
            </a:extLst>
          </p:cNvPr>
          <p:cNvSpPr>
            <a:spLocks noGrp="1"/>
          </p:cNvSpPr>
          <p:nvPr>
            <p:ph type="title"/>
          </p:nvPr>
        </p:nvSpPr>
        <p:spPr/>
        <p:txBody>
          <a:bodyPr/>
          <a:lstStyle/>
          <a:p>
            <a:r>
              <a:rPr lang="en-US" dirty="0"/>
              <a:t>Packet TX</a:t>
            </a:r>
          </a:p>
        </p:txBody>
      </p:sp>
      <p:sp>
        <p:nvSpPr>
          <p:cNvPr id="3" name="Content Placeholder 2">
            <a:extLst>
              <a:ext uri="{FF2B5EF4-FFF2-40B4-BE49-F238E27FC236}">
                <a16:creationId xmlns:a16="http://schemas.microsoft.com/office/drawing/2014/main" id="{12B04304-D657-45A6-8627-8A83BA78CE3F}"/>
              </a:ext>
            </a:extLst>
          </p:cNvPr>
          <p:cNvSpPr>
            <a:spLocks noGrp="1"/>
          </p:cNvSpPr>
          <p:nvPr>
            <p:ph idx="1"/>
          </p:nvPr>
        </p:nvSpPr>
        <p:spPr/>
        <p:txBody>
          <a:bodyPr/>
          <a:lstStyle/>
          <a:p>
            <a:pPr marL="494100" indent="-457200">
              <a:buFont typeface="+mj-lt"/>
              <a:buAutoNum type="arabicPeriod"/>
            </a:pPr>
            <a:r>
              <a:rPr lang="en-US" dirty="0"/>
              <a:t>The CPU reads the TX descriptor to check if any packet is sent successfully : </a:t>
            </a:r>
            <a:r>
              <a:rPr lang="en-US" dirty="0">
                <a:solidFill>
                  <a:srgbClr val="FFC000"/>
                </a:solidFill>
              </a:rPr>
              <a:t>memory read</a:t>
            </a:r>
          </a:p>
          <a:p>
            <a:pPr marL="494100" indent="-457200">
              <a:buFont typeface="+mj-lt"/>
              <a:buAutoNum type="arabicPeriod"/>
            </a:pPr>
            <a:r>
              <a:rPr lang="en-US" dirty="0"/>
              <a:t>The CPU writes the packet buffer address to the next TX descriptor : </a:t>
            </a:r>
            <a:r>
              <a:rPr lang="en-US" dirty="0">
                <a:solidFill>
                  <a:srgbClr val="FFC000"/>
                </a:solidFill>
              </a:rPr>
              <a:t>memory write</a:t>
            </a:r>
          </a:p>
          <a:p>
            <a:pPr marL="494100" indent="-457200">
              <a:buFont typeface="+mj-lt"/>
              <a:buAutoNum type="arabicPeriod"/>
            </a:pPr>
            <a:r>
              <a:rPr lang="en-US" dirty="0"/>
              <a:t>The NIC reads the TX descriptor to get the packet memory : </a:t>
            </a:r>
            <a:r>
              <a:rPr lang="en-US" dirty="0">
                <a:solidFill>
                  <a:srgbClr val="FFC000"/>
                </a:solidFill>
              </a:rPr>
              <a:t>PCIe downstream</a:t>
            </a:r>
          </a:p>
          <a:p>
            <a:pPr marL="494100" indent="-457200">
              <a:buFont typeface="+mj-lt"/>
              <a:buAutoNum type="arabicPeriod"/>
            </a:pPr>
            <a:r>
              <a:rPr lang="en-US" dirty="0"/>
              <a:t>The NIC reads the packet data from the address : </a:t>
            </a:r>
            <a:r>
              <a:rPr lang="en-US" dirty="0">
                <a:solidFill>
                  <a:srgbClr val="FFC000"/>
                </a:solidFill>
              </a:rPr>
              <a:t>PCIe downstream</a:t>
            </a:r>
          </a:p>
          <a:p>
            <a:pPr marL="494100" indent="-457200">
              <a:buFont typeface="+mj-lt"/>
              <a:buAutoNum type="arabicPeriod"/>
            </a:pPr>
            <a:r>
              <a:rPr lang="en-US" dirty="0"/>
              <a:t>The NIC updates the TX descriptor after packet TX is completed : </a:t>
            </a:r>
            <a:r>
              <a:rPr lang="en-US" dirty="0">
                <a:solidFill>
                  <a:srgbClr val="FFC000"/>
                </a:solidFill>
              </a:rPr>
              <a:t>PCIe upstream</a:t>
            </a:r>
          </a:p>
        </p:txBody>
      </p:sp>
    </p:spTree>
    <p:extLst>
      <p:ext uri="{BB962C8B-B14F-4D97-AF65-F5344CB8AC3E}">
        <p14:creationId xmlns:p14="http://schemas.microsoft.com/office/powerpoint/2010/main" val="2583329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4C1D5-9F17-47C9-AF15-2060783A6167}"/>
              </a:ext>
            </a:extLst>
          </p:cNvPr>
          <p:cNvSpPr>
            <a:spLocks noGrp="1"/>
          </p:cNvSpPr>
          <p:nvPr>
            <p:ph type="title"/>
          </p:nvPr>
        </p:nvSpPr>
        <p:spPr/>
        <p:txBody>
          <a:bodyPr/>
          <a:lstStyle/>
          <a:p>
            <a:r>
              <a:rPr lang="en-US" dirty="0"/>
              <a:t>RX/TX Optimization</a:t>
            </a:r>
          </a:p>
        </p:txBody>
      </p:sp>
      <p:sp>
        <p:nvSpPr>
          <p:cNvPr id="3" name="Content Placeholder 2">
            <a:extLst>
              <a:ext uri="{FF2B5EF4-FFF2-40B4-BE49-F238E27FC236}">
                <a16:creationId xmlns:a16="http://schemas.microsoft.com/office/drawing/2014/main" id="{5113181D-D9A6-4FED-932B-8BD2BD33C147}"/>
              </a:ext>
            </a:extLst>
          </p:cNvPr>
          <p:cNvSpPr>
            <a:spLocks noGrp="1"/>
          </p:cNvSpPr>
          <p:nvPr>
            <p:ph idx="1"/>
          </p:nvPr>
        </p:nvSpPr>
        <p:spPr/>
        <p:txBody>
          <a:bodyPr/>
          <a:lstStyle/>
          <a:p>
            <a:r>
              <a:rPr lang="en-US" dirty="0"/>
              <a:t>Reduce MMIO access</a:t>
            </a:r>
          </a:p>
          <a:p>
            <a:pPr lvl="1"/>
            <a:r>
              <a:rPr lang="en-US" dirty="0"/>
              <a:t>For packet RX, DPDK will use a RX buffer threshold</a:t>
            </a:r>
          </a:p>
          <a:p>
            <a:r>
              <a:rPr lang="en-US" dirty="0"/>
              <a:t>Improve PCIe data transfer efficiency</a:t>
            </a:r>
          </a:p>
          <a:p>
            <a:pPr lvl="1"/>
            <a:r>
              <a:rPr lang="en-US" dirty="0"/>
              <a:t>Merge multiple descriptor access</a:t>
            </a:r>
          </a:p>
          <a:p>
            <a:pPr lvl="1"/>
            <a:r>
              <a:rPr lang="en-US" dirty="0"/>
              <a:t>On TX, NIC can writes status bit of packet descriptor for multiple packets (bulk packet transmit)</a:t>
            </a:r>
          </a:p>
          <a:p>
            <a:r>
              <a:rPr lang="en-US" dirty="0"/>
              <a:t>Avoid partial writes of cache line (especially when DMA is writing packet to memory)</a:t>
            </a:r>
          </a:p>
          <a:p>
            <a:pPr lvl="2"/>
            <a:r>
              <a:rPr lang="en-US" dirty="0"/>
              <a:t>Make sure all packet buffer addresses are cache lined</a:t>
            </a:r>
          </a:p>
        </p:txBody>
      </p:sp>
    </p:spTree>
    <p:extLst>
      <p:ext uri="{BB962C8B-B14F-4D97-AF65-F5344CB8AC3E}">
        <p14:creationId xmlns:p14="http://schemas.microsoft.com/office/powerpoint/2010/main" val="4160166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12CC-B88A-4977-A85B-B345065E34BC}"/>
              </a:ext>
            </a:extLst>
          </p:cNvPr>
          <p:cNvSpPr>
            <a:spLocks noGrp="1"/>
          </p:cNvSpPr>
          <p:nvPr>
            <p:ph type="title"/>
          </p:nvPr>
        </p:nvSpPr>
        <p:spPr/>
        <p:txBody>
          <a:bodyPr/>
          <a:lstStyle/>
          <a:p>
            <a:r>
              <a:rPr lang="en-US" dirty="0"/>
              <a:t>Memory</a:t>
            </a:r>
          </a:p>
        </p:txBody>
      </p:sp>
      <p:sp>
        <p:nvSpPr>
          <p:cNvPr id="3" name="Content Placeholder 2">
            <a:extLst>
              <a:ext uri="{FF2B5EF4-FFF2-40B4-BE49-F238E27FC236}">
                <a16:creationId xmlns:a16="http://schemas.microsoft.com/office/drawing/2014/main" id="{6F332F16-F063-4AF7-B453-6B829F56CCDF}"/>
              </a:ext>
            </a:extLst>
          </p:cNvPr>
          <p:cNvSpPr>
            <a:spLocks noGrp="1"/>
          </p:cNvSpPr>
          <p:nvPr>
            <p:ph idx="1"/>
          </p:nvPr>
        </p:nvSpPr>
        <p:spPr/>
        <p:txBody>
          <a:bodyPr>
            <a:normAutofit/>
          </a:bodyPr>
          <a:lstStyle/>
          <a:p>
            <a:r>
              <a:rPr lang="en-US" dirty="0" err="1"/>
              <a:t>mbuf</a:t>
            </a:r>
            <a:endParaRPr lang="en-US" dirty="0"/>
          </a:p>
          <a:p>
            <a:pPr lvl="1"/>
            <a:r>
              <a:rPr lang="en-US" dirty="0"/>
              <a:t>All </a:t>
            </a:r>
            <a:r>
              <a:rPr lang="en-US" dirty="0" err="1"/>
              <a:t>mbufs</a:t>
            </a:r>
            <a:r>
              <a:rPr lang="en-US" dirty="0"/>
              <a:t> are cache aligned but their size is configurable</a:t>
            </a:r>
          </a:p>
          <a:p>
            <a:pPr lvl="1"/>
            <a:r>
              <a:rPr lang="en-US" dirty="0"/>
              <a:t>Packet data and packet descriptor can be placed in the same memory region</a:t>
            </a:r>
          </a:p>
          <a:p>
            <a:pPr lvl="1"/>
            <a:r>
              <a:rPr lang="en-US" dirty="0"/>
              <a:t>For jumbo frames (&gt;9KB), there can be </a:t>
            </a:r>
            <a:r>
              <a:rPr lang="en-US" dirty="0" err="1"/>
              <a:t>mbuf</a:t>
            </a:r>
            <a:r>
              <a:rPr lang="en-US" dirty="0"/>
              <a:t> chaining.</a:t>
            </a:r>
          </a:p>
          <a:p>
            <a:pPr lvl="1"/>
            <a:endParaRPr lang="en-US" dirty="0"/>
          </a:p>
          <a:p>
            <a:endParaRPr lang="en-US" dirty="0"/>
          </a:p>
          <a:p>
            <a:r>
              <a:rPr lang="en-US" dirty="0" err="1"/>
              <a:t>mempool</a:t>
            </a:r>
            <a:r>
              <a:rPr lang="en-US" dirty="0"/>
              <a:t>:</a:t>
            </a:r>
          </a:p>
          <a:p>
            <a:pPr lvl="1"/>
            <a:r>
              <a:rPr lang="en-US" dirty="0"/>
              <a:t>It will reserved at DPDK initialization and returning </a:t>
            </a:r>
            <a:r>
              <a:rPr lang="en-US" dirty="0" err="1"/>
              <a:t>mbuf</a:t>
            </a:r>
            <a:r>
              <a:rPr lang="en-US" dirty="0"/>
              <a:t> from it to PMD, is not related to OS!</a:t>
            </a:r>
          </a:p>
          <a:p>
            <a:pPr lvl="1"/>
            <a:r>
              <a:rPr lang="en-US" dirty="0"/>
              <a:t>It is also ring based</a:t>
            </a:r>
          </a:p>
        </p:txBody>
      </p:sp>
      <p:pic>
        <p:nvPicPr>
          <p:cNvPr id="5" name="Picture 4">
            <a:extLst>
              <a:ext uri="{FF2B5EF4-FFF2-40B4-BE49-F238E27FC236}">
                <a16:creationId xmlns:a16="http://schemas.microsoft.com/office/drawing/2014/main" id="{8BBE62E5-F7DB-4206-891C-B18BEA1CC239}"/>
              </a:ext>
            </a:extLst>
          </p:cNvPr>
          <p:cNvPicPr>
            <a:picLocks noChangeAspect="1"/>
          </p:cNvPicPr>
          <p:nvPr/>
        </p:nvPicPr>
        <p:blipFill>
          <a:blip r:embed="rId2"/>
          <a:stretch>
            <a:fillRect/>
          </a:stretch>
        </p:blipFill>
        <p:spPr>
          <a:xfrm>
            <a:off x="4029810" y="3429000"/>
            <a:ext cx="5482180" cy="1056144"/>
          </a:xfrm>
          <a:prstGeom prst="rect">
            <a:avLst/>
          </a:prstGeom>
        </p:spPr>
      </p:pic>
    </p:spTree>
    <p:extLst>
      <p:ext uri="{BB962C8B-B14F-4D97-AF65-F5344CB8AC3E}">
        <p14:creationId xmlns:p14="http://schemas.microsoft.com/office/powerpoint/2010/main" val="3485761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BA4E-237B-410A-BF17-FFECEDC98E6E}"/>
              </a:ext>
            </a:extLst>
          </p:cNvPr>
          <p:cNvSpPr>
            <a:spLocks noGrp="1"/>
          </p:cNvSpPr>
          <p:nvPr>
            <p:ph type="title"/>
          </p:nvPr>
        </p:nvSpPr>
        <p:spPr/>
        <p:txBody>
          <a:bodyPr/>
          <a:lstStyle/>
          <a:p>
            <a:r>
              <a:rPr lang="de-DE" dirty="0"/>
              <a:t>PMD</a:t>
            </a:r>
            <a:endParaRPr lang="en-US" dirty="0"/>
          </a:p>
        </p:txBody>
      </p:sp>
      <p:sp>
        <p:nvSpPr>
          <p:cNvPr id="3" name="Content Placeholder 2">
            <a:extLst>
              <a:ext uri="{FF2B5EF4-FFF2-40B4-BE49-F238E27FC236}">
                <a16:creationId xmlns:a16="http://schemas.microsoft.com/office/drawing/2014/main" id="{093649BA-7F10-4437-A819-848A5188E311}"/>
              </a:ext>
            </a:extLst>
          </p:cNvPr>
          <p:cNvSpPr>
            <a:spLocks noGrp="1"/>
          </p:cNvSpPr>
          <p:nvPr>
            <p:ph idx="1"/>
          </p:nvPr>
        </p:nvSpPr>
        <p:spPr/>
        <p:txBody>
          <a:bodyPr>
            <a:normAutofit fontScale="92500" lnSpcReduction="20000"/>
          </a:bodyPr>
          <a:lstStyle/>
          <a:p>
            <a:r>
              <a:rPr lang="en-US" dirty="0"/>
              <a:t>A new NIC driver</a:t>
            </a:r>
          </a:p>
          <a:p>
            <a:r>
              <a:rPr lang="en-US" dirty="0"/>
              <a:t>In NIC interrupt mode there is a CPU overhead for context switching</a:t>
            </a:r>
          </a:p>
          <a:p>
            <a:r>
              <a:rPr lang="en-US" dirty="0"/>
              <a:t>PMD is responsible for NIC port/queue initialization and setup (filling </a:t>
            </a:r>
            <a:r>
              <a:rPr lang="en-US" dirty="0" err="1"/>
              <a:t>mbuf</a:t>
            </a:r>
            <a:r>
              <a:rPr lang="en-US" dirty="0"/>
              <a:t> elements to HW descriptor and informing NIC to place packet to that area).</a:t>
            </a:r>
          </a:p>
          <a:p>
            <a:r>
              <a:rPr lang="en-US" dirty="0"/>
              <a:t>In packet RX after DD bit of HW descriptor enabled, the software will update buffer descriptor with HW descriptor (which is a part of packet </a:t>
            </a:r>
            <a:r>
              <a:rPr lang="en-US" dirty="0" err="1"/>
              <a:t>mbuf</a:t>
            </a:r>
            <a:r>
              <a:rPr lang="en-US" dirty="0"/>
              <a:t>). After that a new buffer descriptor will be allocated to this NIC HW descriptor for receiving new packet.</a:t>
            </a:r>
          </a:p>
          <a:p>
            <a:r>
              <a:rPr lang="en-US" dirty="0"/>
              <a:t>In packet TX, PMD will read the </a:t>
            </a:r>
            <a:r>
              <a:rPr lang="en-US" dirty="0" err="1"/>
              <a:t>mbuf</a:t>
            </a:r>
            <a:r>
              <a:rPr lang="en-US" dirty="0"/>
              <a:t> and uses packet buffer descriptor to setup the NIC TX (</a:t>
            </a:r>
            <a:r>
              <a:rPr lang="en-US" dirty="0" err="1"/>
              <a:t>hw</a:t>
            </a:r>
            <a:r>
              <a:rPr lang="en-US" dirty="0"/>
              <a:t>) descriptor</a:t>
            </a:r>
          </a:p>
          <a:p>
            <a:r>
              <a:rPr lang="en-US" dirty="0"/>
              <a:t>HW descriptor is specific to each NIC, and buffer descriptor is  general interface in DPDK</a:t>
            </a:r>
          </a:p>
          <a:p>
            <a:r>
              <a:rPr lang="en-US" dirty="0"/>
              <a:t>Hybrid Mode (l3fwd-power): depends on interrupt generated by UIO or VFIO</a:t>
            </a:r>
          </a:p>
          <a:p>
            <a:pPr lvl="1"/>
            <a:r>
              <a:rPr lang="en-US" dirty="0"/>
              <a:t>l3fwd-power</a:t>
            </a:r>
          </a:p>
          <a:p>
            <a:endParaRPr lang="en-US" dirty="0"/>
          </a:p>
        </p:txBody>
      </p:sp>
    </p:spTree>
    <p:extLst>
      <p:ext uri="{BB962C8B-B14F-4D97-AF65-F5344CB8AC3E}">
        <p14:creationId xmlns:p14="http://schemas.microsoft.com/office/powerpoint/2010/main" val="2021145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054BB-34D1-48EA-8AD7-23143E39FF39}"/>
              </a:ext>
            </a:extLst>
          </p:cNvPr>
          <p:cNvSpPr>
            <a:spLocks noGrp="1"/>
          </p:cNvSpPr>
          <p:nvPr>
            <p:ph type="title"/>
          </p:nvPr>
        </p:nvSpPr>
        <p:spPr/>
        <p:txBody>
          <a:bodyPr/>
          <a:lstStyle/>
          <a:p>
            <a:r>
              <a:rPr lang="en-US" dirty="0"/>
              <a:t>Packet RX/TX performance optimization</a:t>
            </a:r>
          </a:p>
        </p:txBody>
      </p:sp>
      <p:sp>
        <p:nvSpPr>
          <p:cNvPr id="3" name="Content Placeholder 2">
            <a:extLst>
              <a:ext uri="{FF2B5EF4-FFF2-40B4-BE49-F238E27FC236}">
                <a16:creationId xmlns:a16="http://schemas.microsoft.com/office/drawing/2014/main" id="{6BFE5C35-0591-4D79-8815-F60C1075DD4B}"/>
              </a:ext>
            </a:extLst>
          </p:cNvPr>
          <p:cNvSpPr>
            <a:spLocks noGrp="1"/>
          </p:cNvSpPr>
          <p:nvPr>
            <p:ph idx="1"/>
          </p:nvPr>
        </p:nvSpPr>
        <p:spPr/>
        <p:txBody>
          <a:bodyPr/>
          <a:lstStyle/>
          <a:p>
            <a:r>
              <a:rPr lang="en-US" dirty="0"/>
              <a:t>Packet burst: reduces less memory access( or low-level cache) for burst of packets</a:t>
            </a:r>
          </a:p>
          <a:p>
            <a:pPr lvl="1"/>
            <a:r>
              <a:rPr lang="en-US" sz="1600" b="1" i="1" dirty="0" err="1">
                <a:solidFill>
                  <a:srgbClr val="00B0F0"/>
                </a:solidFill>
                <a:latin typeface="Consolas" panose="020B0609020204030204" pitchFamily="49" charset="0"/>
              </a:rPr>
              <a:t>rte_eth_rx_burst</a:t>
            </a:r>
            <a:r>
              <a:rPr lang="en-US" sz="1600" b="1" i="1" dirty="0">
                <a:solidFill>
                  <a:srgbClr val="00B0F0"/>
                </a:solidFill>
                <a:latin typeface="Consolas" panose="020B0609020204030204" pitchFamily="49" charset="0"/>
              </a:rPr>
              <a:t>(</a:t>
            </a:r>
            <a:r>
              <a:rPr lang="en-US" sz="1600" b="1" i="1" dirty="0" err="1">
                <a:solidFill>
                  <a:srgbClr val="00B0F0"/>
                </a:solidFill>
                <a:latin typeface="Consolas" panose="020B0609020204030204" pitchFamily="49" charset="0"/>
              </a:rPr>
              <a:t>port_id,queue_id,mbuf_pkts,nb_pkts</a:t>
            </a:r>
            <a:r>
              <a:rPr lang="en-US" sz="1600" b="1" i="1" dirty="0">
                <a:solidFill>
                  <a:srgbClr val="00B0F0"/>
                </a:solidFill>
                <a:latin typeface="Consolas" panose="020B0609020204030204" pitchFamily="49" charset="0"/>
              </a:rPr>
              <a:t>)</a:t>
            </a:r>
            <a:r>
              <a:rPr lang="en-US" dirty="0"/>
              <a:t>;</a:t>
            </a:r>
          </a:p>
          <a:p>
            <a:r>
              <a:rPr lang="en-US" dirty="0"/>
              <a:t>Batch processing: </a:t>
            </a:r>
          </a:p>
          <a:p>
            <a:pPr lvl="1"/>
            <a:r>
              <a:rPr lang="en-US" dirty="0"/>
              <a:t>reducing instruction latency</a:t>
            </a:r>
          </a:p>
          <a:p>
            <a:pPr lvl="1"/>
            <a:r>
              <a:rPr lang="en-US" dirty="0"/>
              <a:t>using CPU out-of-order execution and increasing concurrency </a:t>
            </a:r>
          </a:p>
          <a:p>
            <a:pPr lvl="1"/>
            <a:r>
              <a:rPr lang="en-US" dirty="0"/>
              <a:t>Just break the operation into multiple task	</a:t>
            </a:r>
          </a:p>
          <a:p>
            <a:r>
              <a:rPr lang="en-US" dirty="0"/>
              <a:t>SIMD</a:t>
            </a:r>
          </a:p>
          <a:p>
            <a:pPr lvl="1"/>
            <a:endParaRPr lang="en-US" dirty="0"/>
          </a:p>
          <a:p>
            <a:pPr lvl="1"/>
            <a:endParaRPr lang="en-US" dirty="0"/>
          </a:p>
        </p:txBody>
      </p:sp>
    </p:spTree>
    <p:extLst>
      <p:ext uri="{BB962C8B-B14F-4D97-AF65-F5344CB8AC3E}">
        <p14:creationId xmlns:p14="http://schemas.microsoft.com/office/powerpoint/2010/main" val="718982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F3746-D126-45C6-8525-7A967D17BADC}"/>
              </a:ext>
            </a:extLst>
          </p:cNvPr>
          <p:cNvSpPr>
            <a:spLocks noGrp="1"/>
          </p:cNvSpPr>
          <p:nvPr>
            <p:ph type="title"/>
          </p:nvPr>
        </p:nvSpPr>
        <p:spPr/>
        <p:txBody>
          <a:bodyPr/>
          <a:lstStyle/>
          <a:p>
            <a:r>
              <a:rPr lang="en-US" dirty="0"/>
              <a:t>Platform Configuration</a:t>
            </a:r>
          </a:p>
        </p:txBody>
      </p:sp>
      <p:sp>
        <p:nvSpPr>
          <p:cNvPr id="3" name="Content Placeholder 2">
            <a:extLst>
              <a:ext uri="{FF2B5EF4-FFF2-40B4-BE49-F238E27FC236}">
                <a16:creationId xmlns:a16="http://schemas.microsoft.com/office/drawing/2014/main" id="{7E73ADE8-AE4E-48A3-86CF-636029487244}"/>
              </a:ext>
            </a:extLst>
          </p:cNvPr>
          <p:cNvSpPr>
            <a:spLocks noGrp="1"/>
          </p:cNvSpPr>
          <p:nvPr>
            <p:ph idx="1"/>
          </p:nvPr>
        </p:nvSpPr>
        <p:spPr/>
        <p:txBody>
          <a:bodyPr/>
          <a:lstStyle/>
          <a:p>
            <a:r>
              <a:rPr lang="en-US" dirty="0"/>
              <a:t>Hardware tunning</a:t>
            </a:r>
          </a:p>
          <a:p>
            <a:pPr lvl="1"/>
            <a:r>
              <a:rPr lang="en-US" dirty="0"/>
              <a:t>Processor:</a:t>
            </a:r>
          </a:p>
          <a:p>
            <a:pPr lvl="2"/>
            <a:r>
              <a:rPr lang="en-US" dirty="0"/>
              <a:t>Utilizing improved instructions of newer CPUs (AVX instruction set)</a:t>
            </a:r>
          </a:p>
          <a:p>
            <a:pPr lvl="2"/>
            <a:r>
              <a:rPr lang="en-US" dirty="0"/>
              <a:t>Increasing cache line</a:t>
            </a:r>
          </a:p>
          <a:p>
            <a:pPr lvl="1"/>
            <a:r>
              <a:rPr lang="en-US" dirty="0"/>
              <a:t>Memory</a:t>
            </a:r>
          </a:p>
          <a:p>
            <a:pPr lvl="1"/>
            <a:r>
              <a:rPr lang="en-US" dirty="0"/>
              <a:t>NIC: extended tag</a:t>
            </a:r>
          </a:p>
          <a:p>
            <a:r>
              <a:rPr lang="en-US" dirty="0"/>
              <a:t>Software tunning: Linux kernel, huge page size, core pinning, compilation flags, RSS config (NIC tunning)</a:t>
            </a:r>
            <a:r>
              <a:rPr lang="en-US" dirty="0">
                <a:sym typeface="Wingdings" panose="05000000000000000000" pitchFamily="2" charset="2"/>
              </a:rPr>
              <a:t> </a:t>
            </a:r>
          </a:p>
          <a:p>
            <a:pPr lvl="1"/>
            <a:r>
              <a:rPr lang="en-US" dirty="0">
                <a:sym typeface="Wingdings" panose="05000000000000000000" pitchFamily="2" charset="2"/>
              </a:rPr>
              <a:t>RX/TX queue length: </a:t>
            </a:r>
          </a:p>
          <a:p>
            <a:pPr lvl="1"/>
            <a:r>
              <a:rPr lang="en-US" dirty="0">
                <a:sym typeface="Wingdings" panose="05000000000000000000" pitchFamily="2" charset="2"/>
              </a:rPr>
              <a:t> RX/TX queue threshold: descriptor threshold to update tail ring and it will reduce MMIO</a:t>
            </a:r>
            <a:endParaRPr lang="en-US" dirty="0"/>
          </a:p>
        </p:txBody>
      </p:sp>
    </p:spTree>
    <p:extLst>
      <p:ext uri="{BB962C8B-B14F-4D97-AF65-F5344CB8AC3E}">
        <p14:creationId xmlns:p14="http://schemas.microsoft.com/office/powerpoint/2010/main" val="31437719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060EE-D541-481B-A4F4-DD5F4F865E76}"/>
              </a:ext>
            </a:extLst>
          </p:cNvPr>
          <p:cNvSpPr>
            <a:spLocks noGrp="1"/>
          </p:cNvSpPr>
          <p:nvPr>
            <p:ph type="title"/>
          </p:nvPr>
        </p:nvSpPr>
        <p:spPr/>
        <p:txBody>
          <a:bodyPr/>
          <a:lstStyle/>
          <a:p>
            <a:r>
              <a:rPr lang="en-US" dirty="0"/>
              <a:t>NIC offload : NIC-Based Parallelism</a:t>
            </a:r>
          </a:p>
        </p:txBody>
      </p:sp>
      <p:sp>
        <p:nvSpPr>
          <p:cNvPr id="3" name="Content Placeholder 2">
            <a:extLst>
              <a:ext uri="{FF2B5EF4-FFF2-40B4-BE49-F238E27FC236}">
                <a16:creationId xmlns:a16="http://schemas.microsoft.com/office/drawing/2014/main" id="{749A0179-451C-4FC0-AAAA-08E406EB1D97}"/>
              </a:ext>
            </a:extLst>
          </p:cNvPr>
          <p:cNvSpPr>
            <a:spLocks noGrp="1"/>
          </p:cNvSpPr>
          <p:nvPr>
            <p:ph idx="1"/>
          </p:nvPr>
        </p:nvSpPr>
        <p:spPr/>
        <p:txBody>
          <a:bodyPr/>
          <a:lstStyle/>
          <a:p>
            <a:r>
              <a:rPr lang="en-US" dirty="0"/>
              <a:t>Use cases:</a:t>
            </a:r>
          </a:p>
          <a:p>
            <a:pPr lvl="1"/>
            <a:r>
              <a:rPr lang="en-US" dirty="0"/>
              <a:t>Load balancing</a:t>
            </a:r>
          </a:p>
          <a:p>
            <a:pPr lvl="1"/>
            <a:r>
              <a:rPr lang="en-US" dirty="0"/>
              <a:t>Application specific steering</a:t>
            </a:r>
          </a:p>
          <a:p>
            <a:r>
              <a:rPr lang="en-US" dirty="0" err="1"/>
              <a:t>Fdir</a:t>
            </a:r>
            <a:endParaRPr lang="en-US" dirty="0"/>
          </a:p>
          <a:p>
            <a:r>
              <a:rPr lang="en-US" dirty="0"/>
              <a:t>RSS</a:t>
            </a:r>
          </a:p>
          <a:p>
            <a:r>
              <a:rPr lang="en-US" dirty="0"/>
              <a:t>Hybrid</a:t>
            </a:r>
          </a:p>
        </p:txBody>
      </p:sp>
    </p:spTree>
    <p:extLst>
      <p:ext uri="{BB962C8B-B14F-4D97-AF65-F5344CB8AC3E}">
        <p14:creationId xmlns:p14="http://schemas.microsoft.com/office/powerpoint/2010/main" val="804452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A0C0-C709-420D-A3F5-C9705C48708C}"/>
              </a:ext>
            </a:extLst>
          </p:cNvPr>
          <p:cNvSpPr>
            <a:spLocks noGrp="1"/>
          </p:cNvSpPr>
          <p:nvPr>
            <p:ph type="title"/>
          </p:nvPr>
        </p:nvSpPr>
        <p:spPr/>
        <p:txBody>
          <a:bodyPr/>
          <a:lstStyle/>
          <a:p>
            <a:r>
              <a:rPr lang="en-US" dirty="0"/>
              <a:t>What we coverage?</a:t>
            </a:r>
          </a:p>
        </p:txBody>
      </p:sp>
      <p:sp>
        <p:nvSpPr>
          <p:cNvPr id="3" name="Content Placeholder 2">
            <a:extLst>
              <a:ext uri="{FF2B5EF4-FFF2-40B4-BE49-F238E27FC236}">
                <a16:creationId xmlns:a16="http://schemas.microsoft.com/office/drawing/2014/main" id="{3597A2CA-C189-4493-B99F-AFB220C2DFD3}"/>
              </a:ext>
            </a:extLst>
          </p:cNvPr>
          <p:cNvSpPr>
            <a:spLocks noGrp="1"/>
          </p:cNvSpPr>
          <p:nvPr>
            <p:ph idx="1"/>
          </p:nvPr>
        </p:nvSpPr>
        <p:spPr/>
        <p:txBody>
          <a:bodyPr/>
          <a:lstStyle/>
          <a:p>
            <a:r>
              <a:rPr lang="en-US" dirty="0"/>
              <a:t>Multicore usage</a:t>
            </a:r>
          </a:p>
          <a:p>
            <a:r>
              <a:rPr lang="en-US" dirty="0"/>
              <a:t>Cache/memory management</a:t>
            </a:r>
          </a:p>
          <a:p>
            <a:r>
              <a:rPr lang="en-US" dirty="0"/>
              <a:t>Data synchronization</a:t>
            </a:r>
          </a:p>
          <a:p>
            <a:r>
              <a:rPr lang="en-US" dirty="0"/>
              <a:t>Scheduling</a:t>
            </a:r>
          </a:p>
          <a:p>
            <a:r>
              <a:rPr lang="en-US" dirty="0"/>
              <a:t>PMD (poll mode driver)</a:t>
            </a:r>
          </a:p>
          <a:p>
            <a:r>
              <a:rPr lang="en-US" dirty="0"/>
              <a:t>NIC-related off-load features</a:t>
            </a:r>
          </a:p>
          <a:p>
            <a:r>
              <a:rPr lang="en-US" dirty="0"/>
              <a:t>And so more …!</a:t>
            </a:r>
          </a:p>
        </p:txBody>
      </p:sp>
    </p:spTree>
    <p:extLst>
      <p:ext uri="{BB962C8B-B14F-4D97-AF65-F5344CB8AC3E}">
        <p14:creationId xmlns:p14="http://schemas.microsoft.com/office/powerpoint/2010/main" val="697010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0A1D-A7F9-489C-82B8-F4EED1BC7F89}"/>
              </a:ext>
            </a:extLst>
          </p:cNvPr>
          <p:cNvSpPr>
            <a:spLocks noGrp="1"/>
          </p:cNvSpPr>
          <p:nvPr>
            <p:ph type="title"/>
          </p:nvPr>
        </p:nvSpPr>
        <p:spPr/>
        <p:txBody>
          <a:bodyPr/>
          <a:lstStyle/>
          <a:p>
            <a:r>
              <a:rPr lang="en-US" dirty="0"/>
              <a:t>RTE_FLOW</a:t>
            </a:r>
          </a:p>
        </p:txBody>
      </p:sp>
      <p:sp>
        <p:nvSpPr>
          <p:cNvPr id="3" name="Content Placeholder 2">
            <a:extLst>
              <a:ext uri="{FF2B5EF4-FFF2-40B4-BE49-F238E27FC236}">
                <a16:creationId xmlns:a16="http://schemas.microsoft.com/office/drawing/2014/main" id="{9451D9ED-7136-4041-91C5-D00B24CAC8DC}"/>
              </a:ext>
            </a:extLst>
          </p:cNvPr>
          <p:cNvSpPr>
            <a:spLocks noGrp="1"/>
          </p:cNvSpPr>
          <p:nvPr>
            <p:ph idx="1"/>
          </p:nvPr>
        </p:nvSpPr>
        <p:spPr/>
        <p:txBody>
          <a:bodyPr/>
          <a:lstStyle/>
          <a:p>
            <a:r>
              <a:rPr lang="en-US" dirty="0"/>
              <a:t>Since DPDK 17.02 for flow based configuration on PMDs (not a specific NIC or FPGA)</a:t>
            </a:r>
          </a:p>
          <a:p>
            <a:r>
              <a:rPr lang="en-US" dirty="0"/>
              <a:t>Create flow rules for a NIC:</a:t>
            </a:r>
          </a:p>
          <a:p>
            <a:pPr lvl="1"/>
            <a:r>
              <a:rPr lang="en-US" dirty="0"/>
              <a:t>Command line</a:t>
            </a:r>
          </a:p>
          <a:p>
            <a:pPr lvl="1"/>
            <a:r>
              <a:rPr lang="en-US" dirty="0"/>
              <a:t>Source code</a:t>
            </a:r>
          </a:p>
        </p:txBody>
      </p:sp>
    </p:spTree>
    <p:extLst>
      <p:ext uri="{BB962C8B-B14F-4D97-AF65-F5344CB8AC3E}">
        <p14:creationId xmlns:p14="http://schemas.microsoft.com/office/powerpoint/2010/main" val="1309108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630A-7C2E-4F2C-9800-20ACDE9B5360}"/>
              </a:ext>
            </a:extLst>
          </p:cNvPr>
          <p:cNvSpPr>
            <a:spLocks noGrp="1"/>
          </p:cNvSpPr>
          <p:nvPr>
            <p:ph type="title"/>
          </p:nvPr>
        </p:nvSpPr>
        <p:spPr/>
        <p:txBody>
          <a:bodyPr/>
          <a:lstStyle/>
          <a:p>
            <a:r>
              <a:rPr lang="en-US" dirty="0"/>
              <a:t>More NIC offload</a:t>
            </a:r>
          </a:p>
        </p:txBody>
      </p:sp>
      <p:sp>
        <p:nvSpPr>
          <p:cNvPr id="3" name="Content Placeholder 2">
            <a:extLst>
              <a:ext uri="{FF2B5EF4-FFF2-40B4-BE49-F238E27FC236}">
                <a16:creationId xmlns:a16="http://schemas.microsoft.com/office/drawing/2014/main" id="{2BF8369E-9DC8-47BD-9F34-D3F72936410F}"/>
              </a:ext>
            </a:extLst>
          </p:cNvPr>
          <p:cNvSpPr>
            <a:spLocks noGrp="1"/>
          </p:cNvSpPr>
          <p:nvPr>
            <p:ph idx="1"/>
          </p:nvPr>
        </p:nvSpPr>
        <p:spPr/>
        <p:txBody>
          <a:bodyPr>
            <a:normAutofit/>
          </a:bodyPr>
          <a:lstStyle/>
          <a:p>
            <a:r>
              <a:rPr lang="en-US" dirty="0"/>
              <a:t>NIC will write the (header) parsing result into buffer descriptor of packet</a:t>
            </a:r>
          </a:p>
          <a:p>
            <a:r>
              <a:rPr lang="en-US" dirty="0"/>
              <a:t>Offload flags:</a:t>
            </a:r>
          </a:p>
          <a:p>
            <a:pPr lvl="1"/>
            <a:r>
              <a:rPr lang="en-US" dirty="0"/>
              <a:t>Offload feature of NIC are configurable on a port basis</a:t>
            </a:r>
          </a:p>
          <a:p>
            <a:pPr lvl="1"/>
            <a:r>
              <a:rPr lang="en-US" dirty="0"/>
              <a:t>Each packet  buffer has 64-bits for offload flags (</a:t>
            </a:r>
            <a:r>
              <a:rPr lang="en-US" dirty="0" err="1"/>
              <a:t>ol_flags</a:t>
            </a:r>
            <a:r>
              <a:rPr lang="en-US" dirty="0"/>
              <a:t>) and are </a:t>
            </a:r>
            <a:r>
              <a:rPr lang="en-US" dirty="0" err="1"/>
              <a:t>readen</a:t>
            </a:r>
            <a:r>
              <a:rPr lang="en-US" dirty="0"/>
              <a:t> or written by DPDK to guide NIC on how to handle each packet</a:t>
            </a:r>
          </a:p>
          <a:p>
            <a:pPr lvl="1"/>
            <a:r>
              <a:rPr lang="en-US" dirty="0"/>
              <a:t>The DPDK must have the API, so then we can enable it on port</a:t>
            </a:r>
          </a:p>
          <a:p>
            <a:pPr lvl="1"/>
            <a:r>
              <a:rPr lang="en-US" dirty="0"/>
              <a:t>Features can be port/queue level (coarse grained) or packet level (fine grained)</a:t>
            </a:r>
          </a:p>
          <a:p>
            <a:pPr lvl="1"/>
            <a:r>
              <a:rPr lang="en-US" dirty="0"/>
              <a:t>First query the capabilities/ configurations (via </a:t>
            </a:r>
            <a:r>
              <a:rPr lang="en-US" dirty="0" err="1"/>
              <a:t>testpmd</a:t>
            </a:r>
            <a:r>
              <a:rPr lang="en-US" dirty="0"/>
              <a:t> or source code) and then use them</a:t>
            </a:r>
          </a:p>
          <a:p>
            <a:pPr lvl="1"/>
            <a:endParaRPr lang="en-US" dirty="0"/>
          </a:p>
        </p:txBody>
      </p:sp>
    </p:spTree>
    <p:extLst>
      <p:ext uri="{BB962C8B-B14F-4D97-AF65-F5344CB8AC3E}">
        <p14:creationId xmlns:p14="http://schemas.microsoft.com/office/powerpoint/2010/main" val="3337374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FD80-824B-4863-A3D2-380F098F40F5}"/>
              </a:ext>
            </a:extLst>
          </p:cNvPr>
          <p:cNvSpPr>
            <a:spLocks noGrp="1"/>
          </p:cNvSpPr>
          <p:nvPr>
            <p:ph type="title"/>
          </p:nvPr>
        </p:nvSpPr>
        <p:spPr/>
        <p:txBody>
          <a:bodyPr/>
          <a:lstStyle/>
          <a:p>
            <a:r>
              <a:rPr lang="en-US" dirty="0"/>
              <a:t>NIC common offload features</a:t>
            </a:r>
          </a:p>
        </p:txBody>
      </p:sp>
      <p:sp>
        <p:nvSpPr>
          <p:cNvPr id="3" name="Content Placeholder 2">
            <a:extLst>
              <a:ext uri="{FF2B5EF4-FFF2-40B4-BE49-F238E27FC236}">
                <a16:creationId xmlns:a16="http://schemas.microsoft.com/office/drawing/2014/main" id="{18ABA153-2AA0-4021-BB87-8CD8E762929A}"/>
              </a:ext>
            </a:extLst>
          </p:cNvPr>
          <p:cNvSpPr>
            <a:spLocks noGrp="1"/>
          </p:cNvSpPr>
          <p:nvPr>
            <p:ph idx="1"/>
          </p:nvPr>
        </p:nvSpPr>
        <p:spPr/>
        <p:txBody>
          <a:bodyPr/>
          <a:lstStyle/>
          <a:p>
            <a:r>
              <a:rPr lang="en-US" dirty="0"/>
              <a:t>Header parsing: computation and update</a:t>
            </a:r>
          </a:p>
          <a:p>
            <a:pPr lvl="1"/>
            <a:r>
              <a:rPr lang="en-US" dirty="0">
                <a:sym typeface="Wingdings" panose="05000000000000000000" pitchFamily="2" charset="2"/>
              </a:rPr>
              <a:t> VLAN offload (filtering + stripping + interstation)</a:t>
            </a:r>
          </a:p>
          <a:p>
            <a:pPr lvl="1"/>
            <a:r>
              <a:rPr lang="en-US" dirty="0"/>
              <a:t>IEEE1588 offload (Precision Time Protocol) for time synchronization</a:t>
            </a:r>
          </a:p>
          <a:p>
            <a:pPr lvl="1"/>
            <a:r>
              <a:rPr lang="en-US" dirty="0"/>
              <a:t>Checksum offload</a:t>
            </a:r>
          </a:p>
          <a:p>
            <a:pPr lvl="1"/>
            <a:r>
              <a:rPr lang="en-US" dirty="0"/>
              <a:t>Tunnel offload (VXLAN and NVGRE)</a:t>
            </a:r>
          </a:p>
          <a:p>
            <a:pPr lvl="1"/>
            <a:r>
              <a:rPr lang="en-US" dirty="0"/>
              <a:t>Segmentation offload on TX  side (TSO)</a:t>
            </a:r>
          </a:p>
          <a:p>
            <a:r>
              <a:rPr lang="en-US" dirty="0"/>
              <a:t>Segmentation: splitting a large packet into multiple small packets at the TX side</a:t>
            </a:r>
          </a:p>
          <a:p>
            <a:endParaRPr lang="en-US" dirty="0"/>
          </a:p>
        </p:txBody>
      </p:sp>
    </p:spTree>
    <p:extLst>
      <p:ext uri="{BB962C8B-B14F-4D97-AF65-F5344CB8AC3E}">
        <p14:creationId xmlns:p14="http://schemas.microsoft.com/office/powerpoint/2010/main" val="1841498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D35D-7BD1-47F6-BD2F-9A7912DFA99A}"/>
              </a:ext>
            </a:extLst>
          </p:cNvPr>
          <p:cNvSpPr>
            <a:spLocks noGrp="1"/>
          </p:cNvSpPr>
          <p:nvPr>
            <p:ph type="title"/>
          </p:nvPr>
        </p:nvSpPr>
        <p:spPr/>
        <p:txBody>
          <a:bodyPr/>
          <a:lstStyle/>
          <a:p>
            <a:r>
              <a:rPr lang="en-US" dirty="0"/>
              <a:t>Packet Security</a:t>
            </a:r>
          </a:p>
        </p:txBody>
      </p:sp>
      <p:sp>
        <p:nvSpPr>
          <p:cNvPr id="3" name="Content Placeholder 2">
            <a:extLst>
              <a:ext uri="{FF2B5EF4-FFF2-40B4-BE49-F238E27FC236}">
                <a16:creationId xmlns:a16="http://schemas.microsoft.com/office/drawing/2014/main" id="{406C1645-17D4-4FC6-98ED-543407EB9052}"/>
              </a:ext>
            </a:extLst>
          </p:cNvPr>
          <p:cNvSpPr>
            <a:spLocks noGrp="1"/>
          </p:cNvSpPr>
          <p:nvPr>
            <p:ph idx="1"/>
          </p:nvPr>
        </p:nvSpPr>
        <p:spPr/>
        <p:txBody>
          <a:bodyPr/>
          <a:lstStyle/>
          <a:p>
            <a:r>
              <a:rPr lang="en-US" dirty="0"/>
              <a:t>Regardless of a specific security protocol (SSL,IPSEC,..), security processing ( encryption, authentication, compressing) has the following key aspects:</a:t>
            </a:r>
          </a:p>
          <a:p>
            <a:pPr lvl="1"/>
            <a:r>
              <a:rPr lang="en-US" dirty="0"/>
              <a:t>Data Confidentiality</a:t>
            </a:r>
          </a:p>
          <a:p>
            <a:pPr lvl="1"/>
            <a:r>
              <a:rPr lang="en-US" dirty="0"/>
              <a:t>Data Integrity</a:t>
            </a:r>
          </a:p>
          <a:p>
            <a:pPr lvl="1"/>
            <a:r>
              <a:rPr lang="en-US" dirty="0"/>
              <a:t>Secret key exchange</a:t>
            </a:r>
          </a:p>
          <a:p>
            <a:pPr lvl="1"/>
            <a:endParaRPr lang="en-US" dirty="0"/>
          </a:p>
        </p:txBody>
      </p:sp>
    </p:spTree>
    <p:extLst>
      <p:ext uri="{BB962C8B-B14F-4D97-AF65-F5344CB8AC3E}">
        <p14:creationId xmlns:p14="http://schemas.microsoft.com/office/powerpoint/2010/main" val="1075208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1DA3-53FF-4E76-81FA-21827C0C9AE1}"/>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B4DEAB5E-F02E-465F-998B-70D14FF905C9}"/>
              </a:ext>
            </a:extLst>
          </p:cNvPr>
          <p:cNvSpPr>
            <a:spLocks noGrp="1"/>
          </p:cNvSpPr>
          <p:nvPr>
            <p:ph idx="1"/>
          </p:nvPr>
        </p:nvSpPr>
        <p:spPr/>
        <p:txBody>
          <a:bodyPr>
            <a:normAutofit fontScale="92500" lnSpcReduction="10000"/>
          </a:bodyPr>
          <a:lstStyle/>
          <a:p>
            <a:pPr marL="494100" indent="-457200">
              <a:buFont typeface="+mj-lt"/>
              <a:buAutoNum type="arabicPeriod"/>
            </a:pPr>
            <a:r>
              <a:rPr lang="en-US" dirty="0"/>
              <a:t>Software Based Encryption: general-purpose CPUs such as Intel® Pentium Pro processor, the encryption of AES takes 18 cycles per byte, equivalent to 0.144 </a:t>
            </a:r>
            <a:r>
              <a:rPr lang="en-US" dirty="0" err="1"/>
              <a:t>ms</a:t>
            </a:r>
            <a:r>
              <a:rPr lang="en-US" dirty="0"/>
              <a:t> per block, or 11 MB/s for a 200-MHz processor</a:t>
            </a:r>
          </a:p>
          <a:p>
            <a:pPr marL="494100" indent="-457200">
              <a:buFont typeface="+mj-lt"/>
              <a:buAutoNum type="arabicPeriod"/>
            </a:pPr>
            <a:r>
              <a:rPr lang="en-US" dirty="0"/>
              <a:t>Intel® AES – NI (AES New Instructions) </a:t>
            </a:r>
          </a:p>
          <a:p>
            <a:pPr marL="871200" lvl="1" indent="-457200">
              <a:buFont typeface="+mj-lt"/>
              <a:buAutoNum type="arabicPeriod"/>
            </a:pPr>
            <a:r>
              <a:rPr lang="en-US" dirty="0"/>
              <a:t>It can be used with  SIMD (for repeated parts of encryption and multi-buffer for dependent parts)</a:t>
            </a:r>
          </a:p>
          <a:p>
            <a:pPr marL="871200" lvl="1" indent="-457200">
              <a:buFont typeface="+mj-lt"/>
              <a:buAutoNum type="arabicPeriod"/>
            </a:pPr>
            <a:r>
              <a:rPr lang="en-US" dirty="0"/>
              <a:t>Intel® published the open-source multi-buffer IPsec library. It supports multiple symmetric algorithms implemented by Intel® SIMD intrinsic and multibuffered technology, and this library has been integrated with the DPDK Cryptodev library. This software is CPU-based implementation, and it can be used without DPDK</a:t>
            </a:r>
          </a:p>
          <a:p>
            <a:pPr marL="494100" indent="-457200">
              <a:buFont typeface="+mj-lt"/>
              <a:buAutoNum type="arabicPeriod"/>
            </a:pPr>
            <a:r>
              <a:rPr lang="en-US" dirty="0"/>
              <a:t>Intel Quick Assist Technology: </a:t>
            </a:r>
          </a:p>
          <a:p>
            <a:pPr marL="871200" lvl="1" indent="-457200"/>
            <a:r>
              <a:rPr lang="en-US" dirty="0"/>
              <a:t>a special PCIe device driver and accelerator. DPDK crypto dev also supports it.</a:t>
            </a:r>
          </a:p>
          <a:p>
            <a:pPr marL="494100" indent="-457200">
              <a:buFont typeface="+mj-lt"/>
              <a:buAutoNum type="arabicPeriod"/>
            </a:pPr>
            <a:r>
              <a:rPr lang="en-US" dirty="0"/>
              <a:t>DPDK cryptodev</a:t>
            </a:r>
          </a:p>
        </p:txBody>
      </p:sp>
    </p:spTree>
    <p:extLst>
      <p:ext uri="{BB962C8B-B14F-4D97-AF65-F5344CB8AC3E}">
        <p14:creationId xmlns:p14="http://schemas.microsoft.com/office/powerpoint/2010/main" val="414054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AE98A-8483-4ABC-9926-936CA0D518BB}"/>
              </a:ext>
            </a:extLst>
          </p:cNvPr>
          <p:cNvSpPr>
            <a:spLocks noGrp="1"/>
          </p:cNvSpPr>
          <p:nvPr>
            <p:ph type="title"/>
          </p:nvPr>
        </p:nvSpPr>
        <p:spPr/>
        <p:txBody>
          <a:bodyPr/>
          <a:lstStyle/>
          <a:p>
            <a:r>
              <a:rPr lang="en-US" dirty="0"/>
              <a:t>Cryptodev</a:t>
            </a:r>
          </a:p>
        </p:txBody>
      </p:sp>
      <p:sp>
        <p:nvSpPr>
          <p:cNvPr id="3" name="Content Placeholder 2">
            <a:extLst>
              <a:ext uri="{FF2B5EF4-FFF2-40B4-BE49-F238E27FC236}">
                <a16:creationId xmlns:a16="http://schemas.microsoft.com/office/drawing/2014/main" id="{9DFD2261-266C-448A-9D9E-87141EAD568C}"/>
              </a:ext>
            </a:extLst>
          </p:cNvPr>
          <p:cNvSpPr>
            <a:spLocks noGrp="1"/>
          </p:cNvSpPr>
          <p:nvPr>
            <p:ph sz="half" idx="1"/>
          </p:nvPr>
        </p:nvSpPr>
        <p:spPr>
          <a:xfrm>
            <a:off x="913795" y="1732448"/>
            <a:ext cx="5060497" cy="4781817"/>
          </a:xfrm>
        </p:spPr>
        <p:txBody>
          <a:bodyPr>
            <a:normAutofit fontScale="85000" lnSpcReduction="20000"/>
          </a:bodyPr>
          <a:lstStyle/>
          <a:p>
            <a:r>
              <a:rPr lang="en-US" dirty="0"/>
              <a:t>Multivendor driver integration</a:t>
            </a:r>
          </a:p>
          <a:p>
            <a:r>
              <a:rPr lang="en-US" dirty="0"/>
              <a:t>The Cryptodev goal is to design the software abstraction layer, and it works with software (CPU)- or hardware-accelerated crypto-devices</a:t>
            </a:r>
          </a:p>
          <a:p>
            <a:r>
              <a:rPr lang="en-US" dirty="0"/>
              <a:t>The operation is asynchronous (enqueue and dequeue pairs)</a:t>
            </a:r>
          </a:p>
          <a:p>
            <a:r>
              <a:rPr lang="en-US" dirty="0"/>
              <a:t>APIs:</a:t>
            </a:r>
          </a:p>
          <a:p>
            <a:pPr lvl="1"/>
            <a:r>
              <a:rPr lang="en-US" dirty="0"/>
              <a:t>Device Management: queue pairs (</a:t>
            </a:r>
            <a:r>
              <a:rPr lang="en-US" dirty="0" err="1"/>
              <a:t>enq</a:t>
            </a:r>
            <a:r>
              <a:rPr lang="en-US" dirty="0"/>
              <a:t>/</a:t>
            </a:r>
            <a:r>
              <a:rPr lang="en-US" dirty="0" err="1"/>
              <a:t>deq</a:t>
            </a:r>
            <a:r>
              <a:rPr lang="en-US" dirty="0"/>
              <a:t>) and NUMA awareness</a:t>
            </a:r>
          </a:p>
          <a:p>
            <a:pPr lvl="1"/>
            <a:r>
              <a:rPr lang="en-US" dirty="0"/>
              <a:t>Queue pair management: allocation and initialization used by user</a:t>
            </a:r>
          </a:p>
          <a:p>
            <a:pPr lvl="1"/>
            <a:r>
              <a:rPr lang="en-US" dirty="0"/>
              <a:t>Device capabilities: report capability</a:t>
            </a:r>
          </a:p>
          <a:p>
            <a:pPr lvl="1"/>
            <a:r>
              <a:rPr lang="en-US" dirty="0"/>
              <a:t>Session Management: common and device-specific data area for temporary keys, initial vector and AAD lengths, etc.</a:t>
            </a:r>
          </a:p>
          <a:p>
            <a:pPr lvl="1"/>
            <a:r>
              <a:rPr lang="en-US" dirty="0"/>
              <a:t>Enqueue/Dequeue: burst based</a:t>
            </a:r>
          </a:p>
          <a:p>
            <a:pPr lvl="1"/>
            <a:r>
              <a:rPr lang="en-US" dirty="0"/>
              <a:t>Synchronous CPU crypto processing for different software crypto drivers </a:t>
            </a:r>
          </a:p>
        </p:txBody>
      </p:sp>
      <p:pic>
        <p:nvPicPr>
          <p:cNvPr id="7" name="Content Placeholder 6">
            <a:extLst>
              <a:ext uri="{FF2B5EF4-FFF2-40B4-BE49-F238E27FC236}">
                <a16:creationId xmlns:a16="http://schemas.microsoft.com/office/drawing/2014/main" id="{393A6966-D864-47C1-AD50-AEFF511A6187}"/>
              </a:ext>
            </a:extLst>
          </p:cNvPr>
          <p:cNvPicPr>
            <a:picLocks noGrp="1" noChangeAspect="1"/>
          </p:cNvPicPr>
          <p:nvPr>
            <p:ph sz="half" idx="2"/>
          </p:nvPr>
        </p:nvPicPr>
        <p:blipFill>
          <a:blip r:embed="rId2"/>
          <a:stretch>
            <a:fillRect/>
          </a:stretch>
        </p:blipFill>
        <p:spPr>
          <a:xfrm>
            <a:off x="6751343" y="1731963"/>
            <a:ext cx="3967751" cy="4059237"/>
          </a:xfrm>
        </p:spPr>
      </p:pic>
    </p:spTree>
    <p:extLst>
      <p:ext uri="{BB962C8B-B14F-4D97-AF65-F5344CB8AC3E}">
        <p14:creationId xmlns:p14="http://schemas.microsoft.com/office/powerpoint/2010/main" val="2286250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1CD9D2-0118-422F-BD68-584EC8520DA3}"/>
              </a:ext>
            </a:extLst>
          </p:cNvPr>
          <p:cNvSpPr>
            <a:spLocks noGrp="1"/>
          </p:cNvSpPr>
          <p:nvPr>
            <p:ph type="title"/>
          </p:nvPr>
        </p:nvSpPr>
        <p:spPr/>
        <p:txBody>
          <a:bodyPr/>
          <a:lstStyle/>
          <a:p>
            <a:r>
              <a:rPr lang="en-US" dirty="0"/>
              <a:t>Cryptodev PMD</a:t>
            </a:r>
          </a:p>
        </p:txBody>
      </p:sp>
      <p:sp>
        <p:nvSpPr>
          <p:cNvPr id="6" name="Content Placeholder 5">
            <a:extLst>
              <a:ext uri="{FF2B5EF4-FFF2-40B4-BE49-F238E27FC236}">
                <a16:creationId xmlns:a16="http://schemas.microsoft.com/office/drawing/2014/main" id="{CC70537A-62FC-4FFA-9F00-455A94CB8109}"/>
              </a:ext>
            </a:extLst>
          </p:cNvPr>
          <p:cNvSpPr>
            <a:spLocks noGrp="1"/>
          </p:cNvSpPr>
          <p:nvPr>
            <p:ph idx="1"/>
          </p:nvPr>
        </p:nvSpPr>
        <p:spPr/>
        <p:txBody>
          <a:bodyPr/>
          <a:lstStyle/>
          <a:p>
            <a:r>
              <a:rPr lang="en-US" dirty="0"/>
              <a:t>Multiple vendors implemented	 Cryptodev PMD in DPDK (for example Intel QAT PMD)</a:t>
            </a:r>
          </a:p>
          <a:p>
            <a:r>
              <a:rPr lang="en-US" dirty="0"/>
              <a:t>Considerations before using Cryptodev:</a:t>
            </a:r>
          </a:p>
          <a:p>
            <a:pPr lvl="1"/>
            <a:r>
              <a:rPr lang="en-US" dirty="0"/>
              <a:t>Device Capabilities: query the PMD to see the specific methods that are implemented</a:t>
            </a:r>
          </a:p>
          <a:p>
            <a:pPr lvl="1"/>
            <a:r>
              <a:rPr lang="en-US" dirty="0" err="1"/>
              <a:t>rte_cryptodev_ops</a:t>
            </a:r>
            <a:r>
              <a:rPr lang="en-US" dirty="0"/>
              <a:t>: a data structure contains a set of callback function pointers and can help the user application to config device, queue pairs and sessions to get and clear the statistics</a:t>
            </a:r>
          </a:p>
          <a:p>
            <a:pPr lvl="1"/>
            <a:r>
              <a:rPr lang="en-US" dirty="0"/>
              <a:t>Enqueue/dequeue callback functions are two main datapath operation of cryptodev</a:t>
            </a:r>
          </a:p>
          <a:p>
            <a:r>
              <a:rPr lang="en-US" dirty="0"/>
              <a:t>Also these should be provided by PMD during device creation: </a:t>
            </a:r>
            <a:r>
              <a:rPr lang="en-US" sz="1500" b="1" i="1" dirty="0" err="1">
                <a:solidFill>
                  <a:srgbClr val="00B0F0"/>
                </a:solidFill>
                <a:latin typeface="Consolas" panose="020B0609020204030204" pitchFamily="49" charset="0"/>
              </a:rPr>
              <a:t>rte_cryptodev</a:t>
            </a:r>
            <a:r>
              <a:rPr lang="en-US" dirty="0"/>
              <a:t> structure, flags, …</a:t>
            </a:r>
          </a:p>
        </p:txBody>
      </p:sp>
    </p:spTree>
    <p:extLst>
      <p:ext uri="{BB962C8B-B14F-4D97-AF65-F5344CB8AC3E}">
        <p14:creationId xmlns:p14="http://schemas.microsoft.com/office/powerpoint/2010/main" val="2215890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2A23-1DD8-46F7-A7A1-70752109F8D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2B0E6EED-7BFC-49D1-910C-1682BFCAE7B3}"/>
              </a:ext>
            </a:extLst>
          </p:cNvPr>
          <p:cNvSpPr>
            <a:spLocks noGrp="1"/>
          </p:cNvSpPr>
          <p:nvPr>
            <p:ph idx="1"/>
          </p:nvPr>
        </p:nvSpPr>
        <p:spPr/>
        <p:txBody>
          <a:bodyPr>
            <a:normAutofit/>
          </a:bodyPr>
          <a:lstStyle/>
          <a:p>
            <a:r>
              <a:rPr lang="en-US" dirty="0"/>
              <a:t>simple cryptographic application using the symmetric AES-CBC cipher algorithm and SHA1 hash algorithm to encrypt and authenticate the packets step-by-step (we use DH895XCC QAT):</a:t>
            </a:r>
          </a:p>
          <a:p>
            <a:r>
              <a:rPr lang="en-US" dirty="0"/>
              <a:t>Step 1 – Cryptodev assignment:</a:t>
            </a:r>
          </a:p>
          <a:p>
            <a:pPr lvl="1"/>
            <a:r>
              <a:rPr lang="en-US" dirty="0"/>
              <a:t>Release the </a:t>
            </a:r>
            <a:r>
              <a:rPr lang="en-US" dirty="0" err="1"/>
              <a:t>linux</a:t>
            </a:r>
            <a:r>
              <a:rPr lang="en-US" dirty="0"/>
              <a:t> kernel driver and assign QAT to DPDK</a:t>
            </a:r>
          </a:p>
          <a:p>
            <a:pPr marL="810000" lvl="2" indent="0">
              <a:buNone/>
            </a:pPr>
            <a:r>
              <a:rPr lang="en-US" sz="1500" b="1" i="1" dirty="0">
                <a:solidFill>
                  <a:srgbClr val="00B0F0"/>
                </a:solidFill>
                <a:latin typeface="Consolas" panose="020B0609020204030204" pitchFamily="49" charset="0"/>
              </a:rPr>
              <a:t>./dpdk/usertools/dpdk-devbind.py -s 0000:88:00.0 'DH895XCC Series QAT 0435' if= </a:t>
            </a:r>
            <a:r>
              <a:rPr lang="en-US" sz="1500" b="1" i="1" dirty="0" err="1">
                <a:solidFill>
                  <a:srgbClr val="00B0F0"/>
                </a:solidFill>
                <a:latin typeface="Consolas" panose="020B0609020204030204" pitchFamily="49" charset="0"/>
              </a:rPr>
              <a:t>drv</a:t>
            </a:r>
            <a:r>
              <a:rPr lang="en-US" sz="1500" b="1" i="1" dirty="0">
                <a:solidFill>
                  <a:srgbClr val="00B0F0"/>
                </a:solidFill>
                <a:latin typeface="Consolas" panose="020B0609020204030204" pitchFamily="49" charset="0"/>
              </a:rPr>
              <a:t>=dh895xcc unused=qat_dh895xcc </a:t>
            </a:r>
          </a:p>
          <a:p>
            <a:pPr lvl="1"/>
            <a:r>
              <a:rPr lang="en-US" dirty="0"/>
              <a:t>Configure the number of VFs to QAT device (Different device will support different max VFs): </a:t>
            </a:r>
          </a:p>
          <a:p>
            <a:pPr marL="810000" lvl="2" indent="0">
              <a:buNone/>
            </a:pPr>
            <a:r>
              <a:rPr lang="en-US" sz="1500" b="1" i="1" dirty="0">
                <a:solidFill>
                  <a:srgbClr val="00B0F0"/>
                </a:solidFill>
                <a:latin typeface="Consolas" panose="020B0609020204030204" pitchFamily="49" charset="0"/>
              </a:rPr>
              <a:t>echo 2 &gt; /sys/bus/</a:t>
            </a:r>
            <a:r>
              <a:rPr lang="en-US" sz="1500" b="1" i="1" dirty="0" err="1">
                <a:solidFill>
                  <a:srgbClr val="00B0F0"/>
                </a:solidFill>
                <a:latin typeface="Consolas" panose="020B0609020204030204" pitchFamily="49" charset="0"/>
              </a:rPr>
              <a:t>pci</a:t>
            </a:r>
            <a:r>
              <a:rPr lang="en-US" sz="1500" b="1" i="1" dirty="0">
                <a:solidFill>
                  <a:srgbClr val="00B0F0"/>
                </a:solidFill>
                <a:latin typeface="Consolas" panose="020B0609020204030204" pitchFamily="49" charset="0"/>
              </a:rPr>
              <a:t>/drivers/dh895xcc/0000\:88\:00.0/</a:t>
            </a:r>
            <a:r>
              <a:rPr lang="en-US" sz="1500" b="1" i="1" dirty="0" err="1">
                <a:solidFill>
                  <a:srgbClr val="00B0F0"/>
                </a:solidFill>
                <a:latin typeface="Consolas" panose="020B0609020204030204" pitchFamily="49" charset="0"/>
              </a:rPr>
              <a:t>sriov_numvfs</a:t>
            </a:r>
            <a:endParaRPr lang="en-US" sz="1500" b="1" i="1" dirty="0">
              <a:solidFill>
                <a:srgbClr val="00B0F0"/>
              </a:solidFill>
              <a:latin typeface="Consolas" panose="020B0609020204030204" pitchFamily="49" charset="0"/>
            </a:endParaRPr>
          </a:p>
          <a:p>
            <a:pPr lvl="1"/>
            <a:r>
              <a:rPr lang="en-US" dirty="0"/>
              <a:t>Expose crypto dev to target application (here l2fwd-crypto)</a:t>
            </a:r>
          </a:p>
          <a:p>
            <a:pPr marL="810000" lvl="2" indent="0">
              <a:buNone/>
            </a:pPr>
            <a:r>
              <a:rPr lang="en-US" sz="1500" b="1" i="1" dirty="0">
                <a:solidFill>
                  <a:srgbClr val="00B0F0"/>
                </a:solidFill>
                <a:latin typeface="Consolas" panose="020B0609020204030204" pitchFamily="49" charset="0"/>
              </a:rPr>
              <a:t>.</a:t>
            </a:r>
            <a:r>
              <a:rPr lang="pl-PL" sz="1500" b="1" i="1" dirty="0">
                <a:solidFill>
                  <a:srgbClr val="00B0F0"/>
                </a:solidFill>
                <a:latin typeface="Consolas" panose="020B0609020204030204" pitchFamily="49" charset="0"/>
              </a:rPr>
              <a:t>/l2fwd-crypto -l 11-n 4--socket-mem 0,2048</a:t>
            </a:r>
            <a:r>
              <a:rPr lang="en-US" sz="1500" b="1" i="1" dirty="0">
                <a:solidFill>
                  <a:srgbClr val="00B0F0"/>
                </a:solidFill>
                <a:latin typeface="Consolas" panose="020B0609020204030204" pitchFamily="49" charset="0"/>
              </a:rPr>
              <a:t> </a:t>
            </a:r>
            <a:r>
              <a:rPr lang="pl-PL" sz="1500" b="1" i="1" dirty="0">
                <a:solidFill>
                  <a:srgbClr val="00B0F0"/>
                </a:solidFill>
                <a:latin typeface="Consolas" panose="020B0609020204030204" pitchFamily="49" charset="0"/>
              </a:rPr>
              <a:t>-w 88:01.0-</a:t>
            </a:r>
            <a:r>
              <a:rPr lang="en-US" sz="1500" b="1" i="1" dirty="0">
                <a:solidFill>
                  <a:srgbClr val="00B0F0"/>
                </a:solidFill>
                <a:latin typeface="Consolas" panose="020B0609020204030204" pitchFamily="49" charset="0"/>
              </a:rPr>
              <a:t> </a:t>
            </a:r>
            <a:r>
              <a:rPr lang="pl-PL" sz="1500" b="1" i="1" dirty="0">
                <a:solidFill>
                  <a:srgbClr val="00B0F0"/>
                </a:solidFill>
                <a:latin typeface="Consolas" panose="020B0609020204030204" pitchFamily="49" charset="0"/>
              </a:rPr>
              <a:t>w 88:01.1</a:t>
            </a:r>
            <a:r>
              <a:rPr lang="en-US" sz="1500" b="1" i="1" dirty="0">
                <a:solidFill>
                  <a:srgbClr val="00B0F0"/>
                </a:solidFill>
                <a:latin typeface="Consolas" panose="020B0609020204030204" pitchFamily="49" charset="0"/>
              </a:rPr>
              <a:t> </a:t>
            </a:r>
            <a:r>
              <a:rPr lang="pl-PL" sz="1500" b="1" i="1" dirty="0">
                <a:solidFill>
                  <a:srgbClr val="00B0F0"/>
                </a:solidFill>
                <a:latin typeface="Consolas" panose="020B0609020204030204" pitchFamily="49" charset="0"/>
              </a:rPr>
              <a:t>-w 84:00.0– </a:t>
            </a:r>
            <a:endParaRPr lang="en-US" sz="1500" b="1" i="1" dirty="0">
              <a:solidFill>
                <a:srgbClr val="00B0F0"/>
              </a:solidFill>
              <a:latin typeface="Consolas" panose="020B0609020204030204" pitchFamily="49" charset="0"/>
            </a:endParaRPr>
          </a:p>
          <a:p>
            <a:pPr lvl="1"/>
            <a:endParaRPr lang="en-US" dirty="0"/>
          </a:p>
        </p:txBody>
      </p:sp>
    </p:spTree>
    <p:extLst>
      <p:ext uri="{BB962C8B-B14F-4D97-AF65-F5344CB8AC3E}">
        <p14:creationId xmlns:p14="http://schemas.microsoft.com/office/powerpoint/2010/main" val="487601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EECF-7F62-47A5-8E9E-34800FC4C562}"/>
              </a:ext>
            </a:extLst>
          </p:cNvPr>
          <p:cNvSpPr>
            <a:spLocks noGrp="1"/>
          </p:cNvSpPr>
          <p:nvPr>
            <p:ph type="title"/>
          </p:nvPr>
        </p:nvSpPr>
        <p:spPr/>
        <p:txBody>
          <a:bodyPr/>
          <a:lstStyle/>
          <a:p>
            <a:r>
              <a:rPr lang="en-US" dirty="0"/>
              <a:t>Example – part 2</a:t>
            </a:r>
          </a:p>
        </p:txBody>
      </p:sp>
      <p:sp>
        <p:nvSpPr>
          <p:cNvPr id="3" name="Content Placeholder 2">
            <a:extLst>
              <a:ext uri="{FF2B5EF4-FFF2-40B4-BE49-F238E27FC236}">
                <a16:creationId xmlns:a16="http://schemas.microsoft.com/office/drawing/2014/main" id="{18FD2CCC-6DAD-456B-86C0-B5D76B5ACAAF}"/>
              </a:ext>
            </a:extLst>
          </p:cNvPr>
          <p:cNvSpPr>
            <a:spLocks noGrp="1"/>
          </p:cNvSpPr>
          <p:nvPr>
            <p:ph idx="1"/>
          </p:nvPr>
        </p:nvSpPr>
        <p:spPr/>
        <p:txBody>
          <a:bodyPr/>
          <a:lstStyle/>
          <a:p>
            <a:r>
              <a:rPr lang="en-US" dirty="0"/>
              <a:t>Step 2 – Cryptodev configuration: </a:t>
            </a:r>
          </a:p>
          <a:p>
            <a:pPr lvl="1"/>
            <a:r>
              <a:rPr lang="en-US" dirty="0"/>
              <a:t>Queue pair (enqueue/ dequeue) setup</a:t>
            </a:r>
          </a:p>
          <a:p>
            <a:r>
              <a:rPr lang="en-US" dirty="0"/>
              <a:t>Step 3 – Session configuration:</a:t>
            </a:r>
          </a:p>
          <a:p>
            <a:pPr lvl="1"/>
            <a:r>
              <a:rPr lang="en-US" dirty="0"/>
              <a:t>By using sessions, we can store key or data that can be used by multiple cryptodev operations (or PMDs)</a:t>
            </a:r>
          </a:p>
          <a:p>
            <a:pPr lvl="2"/>
            <a:r>
              <a:rPr lang="en-US" sz="1500" b="1" i="1" dirty="0">
                <a:solidFill>
                  <a:srgbClr val="00B0F0"/>
                </a:solidFill>
                <a:latin typeface="Consolas" panose="020B0609020204030204" pitchFamily="49" charset="0"/>
              </a:rPr>
              <a:t>int </a:t>
            </a:r>
            <a:r>
              <a:rPr lang="en-US" sz="1500" b="1" i="1" dirty="0" err="1">
                <a:solidFill>
                  <a:srgbClr val="00B0F0"/>
                </a:solidFill>
                <a:latin typeface="Consolas" panose="020B0609020204030204" pitchFamily="49" charset="0"/>
              </a:rPr>
              <a:t>rte_cryptodev_sym_session_init</a:t>
            </a:r>
            <a:r>
              <a:rPr lang="en-US" sz="1500" b="1" i="1" dirty="0">
                <a:solidFill>
                  <a:srgbClr val="00B0F0"/>
                </a:solidFill>
                <a:latin typeface="Consolas" panose="020B0609020204030204" pitchFamily="49" charset="0"/>
              </a:rPr>
              <a:t>(uint8_t </a:t>
            </a:r>
            <a:r>
              <a:rPr lang="en-US" sz="1500" b="1" i="1" dirty="0" err="1">
                <a:solidFill>
                  <a:srgbClr val="00B0F0"/>
                </a:solidFill>
                <a:latin typeface="Consolas" panose="020B0609020204030204" pitchFamily="49" charset="0"/>
              </a:rPr>
              <a:t>dev_id</a:t>
            </a:r>
            <a:r>
              <a:rPr lang="en-US" sz="1500" b="1" i="1" dirty="0">
                <a:solidFill>
                  <a:srgbClr val="00B0F0"/>
                </a:solidFill>
                <a:latin typeface="Consolas" panose="020B0609020204030204" pitchFamily="49" charset="0"/>
              </a:rPr>
              <a:t>, struct </a:t>
            </a:r>
            <a:r>
              <a:rPr lang="en-US" sz="1500" b="1" i="1" dirty="0" err="1">
                <a:solidFill>
                  <a:srgbClr val="00B0F0"/>
                </a:solidFill>
                <a:latin typeface="Consolas" panose="020B0609020204030204" pitchFamily="49" charset="0"/>
              </a:rPr>
              <a:t>rte_cryptodev_sym_session</a:t>
            </a:r>
            <a:r>
              <a:rPr lang="en-US" sz="1500" b="1" i="1" dirty="0">
                <a:solidFill>
                  <a:srgbClr val="00B0F0"/>
                </a:solidFill>
                <a:latin typeface="Consolas" panose="020B0609020204030204" pitchFamily="49" charset="0"/>
              </a:rPr>
              <a:t> *</a:t>
            </a:r>
            <a:r>
              <a:rPr lang="en-US" sz="1500" b="1" i="1" dirty="0" err="1">
                <a:solidFill>
                  <a:srgbClr val="00B0F0"/>
                </a:solidFill>
                <a:latin typeface="Consolas" panose="020B0609020204030204" pitchFamily="49" charset="0"/>
              </a:rPr>
              <a:t>sess</a:t>
            </a:r>
            <a:r>
              <a:rPr lang="en-US" sz="1500" b="1" i="1" dirty="0">
                <a:solidFill>
                  <a:srgbClr val="00B0F0"/>
                </a:solidFill>
                <a:latin typeface="Consolas" panose="020B0609020204030204" pitchFamily="49" charset="0"/>
              </a:rPr>
              <a:t>, struct </a:t>
            </a:r>
            <a:r>
              <a:rPr lang="en-US" sz="1500" b="1" i="1" dirty="0" err="1">
                <a:solidFill>
                  <a:srgbClr val="00B0F0"/>
                </a:solidFill>
                <a:latin typeface="Consolas" panose="020B0609020204030204" pitchFamily="49" charset="0"/>
              </a:rPr>
              <a:t>rte_crypto_sym_xform</a:t>
            </a:r>
            <a:r>
              <a:rPr lang="en-US" sz="1500" b="1" i="1" dirty="0">
                <a:solidFill>
                  <a:srgbClr val="00B0F0"/>
                </a:solidFill>
                <a:latin typeface="Consolas" panose="020B0609020204030204" pitchFamily="49" charset="0"/>
              </a:rPr>
              <a:t> *</a:t>
            </a:r>
            <a:r>
              <a:rPr lang="en-US" sz="1500" b="1" i="1" dirty="0" err="1">
                <a:solidFill>
                  <a:srgbClr val="00B0F0"/>
                </a:solidFill>
                <a:latin typeface="Consolas" panose="020B0609020204030204" pitchFamily="49" charset="0"/>
              </a:rPr>
              <a:t>xforms</a:t>
            </a:r>
            <a:r>
              <a:rPr lang="en-US" sz="1500" b="1" i="1" dirty="0">
                <a:solidFill>
                  <a:srgbClr val="00B0F0"/>
                </a:solidFill>
                <a:latin typeface="Consolas" panose="020B0609020204030204" pitchFamily="49" charset="0"/>
              </a:rPr>
              <a:t>, struct </a:t>
            </a:r>
            <a:r>
              <a:rPr lang="en-US" sz="1500" b="1" i="1" dirty="0" err="1">
                <a:solidFill>
                  <a:srgbClr val="00B0F0"/>
                </a:solidFill>
                <a:latin typeface="Consolas" panose="020B0609020204030204" pitchFamily="49" charset="0"/>
              </a:rPr>
              <a:t>rte_mempool</a:t>
            </a:r>
            <a:r>
              <a:rPr lang="en-US" sz="1500" b="1" i="1" dirty="0">
                <a:solidFill>
                  <a:srgbClr val="00B0F0"/>
                </a:solidFill>
                <a:latin typeface="Consolas" panose="020B0609020204030204" pitchFamily="49" charset="0"/>
              </a:rPr>
              <a:t> *</a:t>
            </a:r>
            <a:r>
              <a:rPr lang="en-US" sz="1500" b="1" i="1" dirty="0" err="1">
                <a:solidFill>
                  <a:srgbClr val="00B0F0"/>
                </a:solidFill>
                <a:latin typeface="Consolas" panose="020B0609020204030204" pitchFamily="49" charset="0"/>
              </a:rPr>
              <a:t>mempool</a:t>
            </a:r>
            <a:r>
              <a:rPr lang="en-US" sz="1500" b="1" i="1" dirty="0">
                <a:solidFill>
                  <a:srgbClr val="00B0F0"/>
                </a:solidFill>
                <a:latin typeface="Consolas" panose="020B0609020204030204" pitchFamily="49" charset="0"/>
              </a:rPr>
              <a:t>);</a:t>
            </a:r>
          </a:p>
          <a:p>
            <a:r>
              <a:rPr lang="en-US" dirty="0"/>
              <a:t>Step 4 – Assemble Crypto Ops:</a:t>
            </a:r>
          </a:p>
          <a:p>
            <a:pPr lvl="1"/>
            <a:r>
              <a:rPr lang="en-US" dirty="0"/>
              <a:t>The </a:t>
            </a:r>
            <a:r>
              <a:rPr lang="en-US" dirty="0" err="1"/>
              <a:t>mbuf</a:t>
            </a:r>
            <a:r>
              <a:rPr lang="en-US" dirty="0"/>
              <a:t> are wrapped with an extra </a:t>
            </a:r>
            <a:r>
              <a:rPr lang="en-US" dirty="0" err="1"/>
              <a:t>mbuf</a:t>
            </a:r>
            <a:r>
              <a:rPr lang="en-US" dirty="0"/>
              <a:t> called </a:t>
            </a:r>
            <a:r>
              <a:rPr lang="en-US" sz="1500" b="1" i="1" dirty="0" err="1">
                <a:solidFill>
                  <a:srgbClr val="00B0F0"/>
                </a:solidFill>
                <a:latin typeface="Consolas" panose="020B0609020204030204" pitchFamily="49" charset="0"/>
              </a:rPr>
              <a:t>rte_crypto_op</a:t>
            </a:r>
            <a:r>
              <a:rPr lang="en-US" dirty="0"/>
              <a:t> plus one asymmetric (</a:t>
            </a:r>
            <a:r>
              <a:rPr lang="en-US" sz="1500" b="1" i="1" dirty="0" err="1">
                <a:solidFill>
                  <a:srgbClr val="00B0F0"/>
                </a:solidFill>
                <a:latin typeface="Consolas" panose="020B0609020204030204" pitchFamily="49" charset="0"/>
              </a:rPr>
              <a:t>rte_crypto_asym_op</a:t>
            </a:r>
            <a:r>
              <a:rPr lang="en-US" dirty="0"/>
              <a:t>) or symmetric operation structure (</a:t>
            </a:r>
            <a:r>
              <a:rPr lang="en-US" sz="1500" b="1" i="1" dirty="0" err="1">
                <a:solidFill>
                  <a:srgbClr val="00B0F0"/>
                </a:solidFill>
                <a:latin typeface="Consolas" panose="020B0609020204030204" pitchFamily="49" charset="0"/>
              </a:rPr>
              <a:t>rte_crypto_asym_op</a:t>
            </a:r>
            <a:r>
              <a:rPr lang="en-US" dirty="0"/>
              <a:t>) next to it.</a:t>
            </a:r>
          </a:p>
          <a:p>
            <a:pPr lvl="1"/>
            <a:endParaRPr lang="en-US" dirty="0"/>
          </a:p>
        </p:txBody>
      </p:sp>
    </p:spTree>
    <p:extLst>
      <p:ext uri="{BB962C8B-B14F-4D97-AF65-F5344CB8AC3E}">
        <p14:creationId xmlns:p14="http://schemas.microsoft.com/office/powerpoint/2010/main" val="9415643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63F2B-E349-4AFF-92E7-9936D554A12E}"/>
              </a:ext>
            </a:extLst>
          </p:cNvPr>
          <p:cNvSpPr>
            <a:spLocks noGrp="1"/>
          </p:cNvSpPr>
          <p:nvPr>
            <p:ph type="title"/>
          </p:nvPr>
        </p:nvSpPr>
        <p:spPr/>
        <p:txBody>
          <a:bodyPr/>
          <a:lstStyle/>
          <a:p>
            <a:r>
              <a:rPr lang="en-US" dirty="0"/>
              <a:t>Datapath workflow of cryptodev</a:t>
            </a:r>
          </a:p>
        </p:txBody>
      </p:sp>
      <p:pic>
        <p:nvPicPr>
          <p:cNvPr id="5" name="Content Placeholder 4">
            <a:extLst>
              <a:ext uri="{FF2B5EF4-FFF2-40B4-BE49-F238E27FC236}">
                <a16:creationId xmlns:a16="http://schemas.microsoft.com/office/drawing/2014/main" id="{2C9C5332-1AD6-4EA9-A15B-28616952D866}"/>
              </a:ext>
            </a:extLst>
          </p:cNvPr>
          <p:cNvPicPr>
            <a:picLocks noGrp="1" noChangeAspect="1"/>
          </p:cNvPicPr>
          <p:nvPr>
            <p:ph idx="1"/>
          </p:nvPr>
        </p:nvPicPr>
        <p:blipFill>
          <a:blip r:embed="rId2"/>
          <a:stretch>
            <a:fillRect/>
          </a:stretch>
        </p:blipFill>
        <p:spPr>
          <a:xfrm>
            <a:off x="3707034" y="1731963"/>
            <a:ext cx="4768407" cy="4059237"/>
          </a:xfrm>
        </p:spPr>
      </p:pic>
    </p:spTree>
    <p:extLst>
      <p:ext uri="{BB962C8B-B14F-4D97-AF65-F5344CB8AC3E}">
        <p14:creationId xmlns:p14="http://schemas.microsoft.com/office/powerpoint/2010/main" val="4207920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A662-B0A7-4BD3-8ABC-34FB98E4FC3F}"/>
              </a:ext>
            </a:extLst>
          </p:cNvPr>
          <p:cNvSpPr>
            <a:spLocks noGrp="1"/>
          </p:cNvSpPr>
          <p:nvPr>
            <p:ph type="ctrTitle"/>
          </p:nvPr>
        </p:nvSpPr>
        <p:spPr/>
        <p:txBody>
          <a:bodyPr/>
          <a:lstStyle/>
          <a:p>
            <a:r>
              <a:rPr lang="en-US" dirty="0"/>
              <a:t>DPDK Foundation</a:t>
            </a:r>
          </a:p>
        </p:txBody>
      </p:sp>
      <p:sp>
        <p:nvSpPr>
          <p:cNvPr id="10" name="Subtitle 9">
            <a:extLst>
              <a:ext uri="{FF2B5EF4-FFF2-40B4-BE49-F238E27FC236}">
                <a16:creationId xmlns:a16="http://schemas.microsoft.com/office/drawing/2014/main" id="{030ADB0A-FA68-47F0-9582-CC6977F1D76E}"/>
              </a:ext>
            </a:extLst>
          </p:cNvPr>
          <p:cNvSpPr>
            <a:spLocks noGrp="1"/>
          </p:cNvSpPr>
          <p:nvPr>
            <p:ph type="subTitle" idx="1"/>
          </p:nvPr>
        </p:nvSpPr>
        <p:spPr>
          <a:xfrm>
            <a:off x="1370693" y="3525676"/>
            <a:ext cx="9440034" cy="3273055"/>
          </a:xfrm>
        </p:spPr>
        <p:txBody>
          <a:bodyPr>
            <a:normAutofit fontScale="92500" lnSpcReduction="20000"/>
          </a:bodyPr>
          <a:lstStyle/>
          <a:p>
            <a:pPr>
              <a:lnSpc>
                <a:spcPct val="110000"/>
              </a:lnSpc>
            </a:pPr>
            <a:r>
              <a:rPr lang="en-US" sz="1800" i="1" dirty="0">
                <a:solidFill>
                  <a:srgbClr val="65D7FF"/>
                </a:solidFill>
              </a:rPr>
              <a:t>Introduction</a:t>
            </a:r>
          </a:p>
          <a:p>
            <a:pPr>
              <a:lnSpc>
                <a:spcPct val="110000"/>
              </a:lnSpc>
            </a:pPr>
            <a:r>
              <a:rPr lang="en-US" sz="1800" i="1" dirty="0">
                <a:solidFill>
                  <a:srgbClr val="65D7FF"/>
                </a:solidFill>
              </a:rPr>
              <a:t>Cache And Memory</a:t>
            </a:r>
          </a:p>
          <a:p>
            <a:pPr>
              <a:lnSpc>
                <a:spcPct val="110000"/>
              </a:lnSpc>
            </a:pPr>
            <a:r>
              <a:rPr lang="en-US" sz="1800" i="1" dirty="0">
                <a:solidFill>
                  <a:srgbClr val="65D7FF"/>
                </a:solidFill>
              </a:rPr>
              <a:t>Core-Based Parallelism</a:t>
            </a:r>
          </a:p>
          <a:p>
            <a:pPr>
              <a:lnSpc>
                <a:spcPct val="110000"/>
              </a:lnSpc>
            </a:pPr>
            <a:r>
              <a:rPr lang="en-US" sz="1800" i="1" dirty="0">
                <a:solidFill>
                  <a:srgbClr val="65D7FF"/>
                </a:solidFill>
              </a:rPr>
              <a:t>Synchronization</a:t>
            </a:r>
          </a:p>
          <a:p>
            <a:pPr>
              <a:lnSpc>
                <a:spcPct val="110000"/>
              </a:lnSpc>
            </a:pPr>
            <a:r>
              <a:rPr lang="en-US" sz="1800" i="1" dirty="0">
                <a:solidFill>
                  <a:srgbClr val="65D7FF"/>
                </a:solidFill>
              </a:rPr>
              <a:t>Forwarding</a:t>
            </a:r>
          </a:p>
          <a:p>
            <a:pPr>
              <a:lnSpc>
                <a:spcPct val="110000"/>
              </a:lnSpc>
            </a:pPr>
            <a:r>
              <a:rPr lang="en-US" sz="1800" i="1" dirty="0">
                <a:solidFill>
                  <a:srgbClr val="65D7FF"/>
                </a:solidFill>
              </a:rPr>
              <a:t>PCIe/NIC</a:t>
            </a:r>
          </a:p>
          <a:p>
            <a:pPr>
              <a:lnSpc>
                <a:spcPct val="110000"/>
              </a:lnSpc>
            </a:pPr>
            <a:r>
              <a:rPr lang="en-US" sz="1800" i="1" dirty="0">
                <a:solidFill>
                  <a:srgbClr val="65D7FF"/>
                </a:solidFill>
              </a:rPr>
              <a:t>NIC-Based Parallelism</a:t>
            </a:r>
          </a:p>
          <a:p>
            <a:pPr>
              <a:lnSpc>
                <a:spcPct val="110000"/>
              </a:lnSpc>
            </a:pPr>
            <a:r>
              <a:rPr lang="en-US" sz="1800" i="1" dirty="0">
                <a:solidFill>
                  <a:srgbClr val="65D7FF"/>
                </a:solidFill>
              </a:rPr>
              <a:t>NIC offload</a:t>
            </a:r>
          </a:p>
          <a:p>
            <a:pPr>
              <a:lnSpc>
                <a:spcPct val="110000"/>
              </a:lnSpc>
            </a:pPr>
            <a:r>
              <a:rPr lang="en-US" sz="1800" i="1" dirty="0">
                <a:solidFill>
                  <a:srgbClr val="65D7FF"/>
                </a:solidFill>
              </a:rPr>
              <a:t>Packet Security</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576A8A5-EC95-45F6-BCC1-C0559DB3BF16}"/>
                  </a:ext>
                </a:extLst>
              </p14:cNvPr>
              <p14:cNvContentPartPr/>
              <p14:nvPr/>
            </p14:nvContentPartPr>
            <p14:xfrm>
              <a:off x="2473521" y="2516286"/>
              <a:ext cx="360" cy="360"/>
            </p14:xfrm>
          </p:contentPart>
        </mc:Choice>
        <mc:Fallback xmlns="">
          <p:pic>
            <p:nvPicPr>
              <p:cNvPr id="4" name="Ink 3">
                <a:extLst>
                  <a:ext uri="{FF2B5EF4-FFF2-40B4-BE49-F238E27FC236}">
                    <a16:creationId xmlns:a16="http://schemas.microsoft.com/office/drawing/2014/main" id="{3576A8A5-EC95-45F6-BCC1-C0559DB3BF16}"/>
                  </a:ext>
                </a:extLst>
              </p:cNvPr>
              <p:cNvPicPr/>
              <p:nvPr/>
            </p:nvPicPr>
            <p:blipFill>
              <a:blip r:embed="rId3"/>
              <a:stretch>
                <a:fillRect/>
              </a:stretch>
            </p:blipFill>
            <p:spPr>
              <a:xfrm>
                <a:off x="2464881" y="250764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EBEE84E-74F7-4CE5-B36A-C612046EC023}"/>
                  </a:ext>
                </a:extLst>
              </p14:cNvPr>
              <p14:cNvContentPartPr/>
              <p14:nvPr/>
            </p14:nvContentPartPr>
            <p14:xfrm>
              <a:off x="318921" y="3217566"/>
              <a:ext cx="360" cy="360"/>
            </p14:xfrm>
          </p:contentPart>
        </mc:Choice>
        <mc:Fallback xmlns="">
          <p:pic>
            <p:nvPicPr>
              <p:cNvPr id="7" name="Ink 6">
                <a:extLst>
                  <a:ext uri="{FF2B5EF4-FFF2-40B4-BE49-F238E27FC236}">
                    <a16:creationId xmlns:a16="http://schemas.microsoft.com/office/drawing/2014/main" id="{4EBEE84E-74F7-4CE5-B36A-C612046EC023}"/>
                  </a:ext>
                </a:extLst>
              </p:cNvPr>
              <p:cNvPicPr/>
              <p:nvPr/>
            </p:nvPicPr>
            <p:blipFill>
              <a:blip r:embed="rId3"/>
              <a:stretch>
                <a:fillRect/>
              </a:stretch>
            </p:blipFill>
            <p:spPr>
              <a:xfrm>
                <a:off x="309921" y="32089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4EB3CB7-A97F-4E58-8B90-928D84749635}"/>
                  </a:ext>
                </a:extLst>
              </p14:cNvPr>
              <p14:cNvContentPartPr/>
              <p14:nvPr/>
            </p14:nvContentPartPr>
            <p14:xfrm>
              <a:off x="4458201" y="1275726"/>
              <a:ext cx="360" cy="360"/>
            </p14:xfrm>
          </p:contentPart>
        </mc:Choice>
        <mc:Fallback xmlns="">
          <p:pic>
            <p:nvPicPr>
              <p:cNvPr id="8" name="Ink 7">
                <a:extLst>
                  <a:ext uri="{FF2B5EF4-FFF2-40B4-BE49-F238E27FC236}">
                    <a16:creationId xmlns:a16="http://schemas.microsoft.com/office/drawing/2014/main" id="{E4EB3CB7-A97F-4E58-8B90-928D84749635}"/>
                  </a:ext>
                </a:extLst>
              </p:cNvPr>
              <p:cNvPicPr/>
              <p:nvPr/>
            </p:nvPicPr>
            <p:blipFill>
              <a:blip r:embed="rId3"/>
              <a:stretch>
                <a:fillRect/>
              </a:stretch>
            </p:blipFill>
            <p:spPr>
              <a:xfrm>
                <a:off x="4449561" y="12670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4B93B8C-992D-48DC-803A-58807F60D4E4}"/>
                  </a:ext>
                </a:extLst>
              </p14:cNvPr>
              <p14:cNvContentPartPr/>
              <p14:nvPr/>
            </p14:nvContentPartPr>
            <p14:xfrm>
              <a:off x="3373881" y="2062326"/>
              <a:ext cx="360" cy="360"/>
            </p14:xfrm>
          </p:contentPart>
        </mc:Choice>
        <mc:Fallback xmlns="">
          <p:pic>
            <p:nvPicPr>
              <p:cNvPr id="9" name="Ink 8">
                <a:extLst>
                  <a:ext uri="{FF2B5EF4-FFF2-40B4-BE49-F238E27FC236}">
                    <a16:creationId xmlns:a16="http://schemas.microsoft.com/office/drawing/2014/main" id="{D4B93B8C-992D-48DC-803A-58807F60D4E4}"/>
                  </a:ext>
                </a:extLst>
              </p:cNvPr>
              <p:cNvPicPr/>
              <p:nvPr/>
            </p:nvPicPr>
            <p:blipFill>
              <a:blip r:embed="rId3"/>
              <a:stretch>
                <a:fillRect/>
              </a:stretch>
            </p:blipFill>
            <p:spPr>
              <a:xfrm>
                <a:off x="3364881" y="2053686"/>
                <a:ext cx="18000" cy="18000"/>
              </a:xfrm>
              <a:prstGeom prst="rect">
                <a:avLst/>
              </a:prstGeom>
            </p:spPr>
          </p:pic>
        </mc:Fallback>
      </mc:AlternateContent>
      <p:grpSp>
        <p:nvGrpSpPr>
          <p:cNvPr id="14" name="Group 13">
            <a:extLst>
              <a:ext uri="{FF2B5EF4-FFF2-40B4-BE49-F238E27FC236}">
                <a16:creationId xmlns:a16="http://schemas.microsoft.com/office/drawing/2014/main" id="{AB0DC66B-90CD-4175-BE21-7DDFBBF26461}"/>
              </a:ext>
            </a:extLst>
          </p:cNvPr>
          <p:cNvGrpSpPr/>
          <p:nvPr/>
        </p:nvGrpSpPr>
        <p:grpSpPr>
          <a:xfrm>
            <a:off x="5805321" y="2962686"/>
            <a:ext cx="360" cy="360"/>
            <a:chOff x="5805321" y="2962686"/>
            <a:chExt cx="360" cy="36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A6A5E5D-EE14-48E4-A9C0-45FCD6784B4E}"/>
                    </a:ext>
                  </a:extLst>
                </p14:cNvPr>
                <p14:cNvContentPartPr/>
                <p14:nvPr/>
              </p14:nvContentPartPr>
              <p14:xfrm>
                <a:off x="5805321" y="2962686"/>
                <a:ext cx="360" cy="360"/>
              </p14:xfrm>
            </p:contentPart>
          </mc:Choice>
          <mc:Fallback xmlns="">
            <p:pic>
              <p:nvPicPr>
                <p:cNvPr id="11" name="Ink 10">
                  <a:extLst>
                    <a:ext uri="{FF2B5EF4-FFF2-40B4-BE49-F238E27FC236}">
                      <a16:creationId xmlns:a16="http://schemas.microsoft.com/office/drawing/2014/main" id="{FA6A5E5D-EE14-48E4-A9C0-45FCD6784B4E}"/>
                    </a:ext>
                  </a:extLst>
                </p:cNvPr>
                <p:cNvPicPr/>
                <p:nvPr/>
              </p:nvPicPr>
              <p:blipFill>
                <a:blip r:embed="rId3"/>
                <a:stretch>
                  <a:fillRect/>
                </a:stretch>
              </p:blipFill>
              <p:spPr>
                <a:xfrm>
                  <a:off x="5796321" y="2953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8402063-5836-4C87-BAA2-23A9116088C2}"/>
                    </a:ext>
                  </a:extLst>
                </p14:cNvPr>
                <p14:cNvContentPartPr/>
                <p14:nvPr/>
              </p14:nvContentPartPr>
              <p14:xfrm>
                <a:off x="5805321" y="2962686"/>
                <a:ext cx="360" cy="360"/>
              </p14:xfrm>
            </p:contentPart>
          </mc:Choice>
          <mc:Fallback xmlns="">
            <p:pic>
              <p:nvPicPr>
                <p:cNvPr id="12" name="Ink 11">
                  <a:extLst>
                    <a:ext uri="{FF2B5EF4-FFF2-40B4-BE49-F238E27FC236}">
                      <a16:creationId xmlns:a16="http://schemas.microsoft.com/office/drawing/2014/main" id="{C8402063-5836-4C87-BAA2-23A9116088C2}"/>
                    </a:ext>
                  </a:extLst>
                </p:cNvPr>
                <p:cNvPicPr/>
                <p:nvPr/>
              </p:nvPicPr>
              <p:blipFill>
                <a:blip r:embed="rId3"/>
                <a:stretch>
                  <a:fillRect/>
                </a:stretch>
              </p:blipFill>
              <p:spPr>
                <a:xfrm>
                  <a:off x="5796321" y="2953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4B0809D2-E4B3-46EF-A4F4-10057D5B0988}"/>
                    </a:ext>
                  </a:extLst>
                </p14:cNvPr>
                <p14:cNvContentPartPr/>
                <p14:nvPr/>
              </p14:nvContentPartPr>
              <p14:xfrm>
                <a:off x="5805321" y="2962686"/>
                <a:ext cx="360" cy="360"/>
              </p14:xfrm>
            </p:contentPart>
          </mc:Choice>
          <mc:Fallback xmlns="">
            <p:pic>
              <p:nvPicPr>
                <p:cNvPr id="13" name="Ink 12">
                  <a:extLst>
                    <a:ext uri="{FF2B5EF4-FFF2-40B4-BE49-F238E27FC236}">
                      <a16:creationId xmlns:a16="http://schemas.microsoft.com/office/drawing/2014/main" id="{4B0809D2-E4B3-46EF-A4F4-10057D5B0988}"/>
                    </a:ext>
                  </a:extLst>
                </p:cNvPr>
                <p:cNvPicPr/>
                <p:nvPr/>
              </p:nvPicPr>
              <p:blipFill>
                <a:blip r:embed="rId3"/>
                <a:stretch>
                  <a:fillRect/>
                </a:stretch>
              </p:blipFill>
              <p:spPr>
                <a:xfrm>
                  <a:off x="5796321" y="2953686"/>
                  <a:ext cx="18000" cy="18000"/>
                </a:xfrm>
                <a:prstGeom prst="rect">
                  <a:avLst/>
                </a:prstGeom>
              </p:spPr>
            </p:pic>
          </mc:Fallback>
        </mc:AlternateContent>
      </p:grpSp>
    </p:spTree>
    <p:extLst>
      <p:ext uri="{BB962C8B-B14F-4D97-AF65-F5344CB8AC3E}">
        <p14:creationId xmlns:p14="http://schemas.microsoft.com/office/powerpoint/2010/main" val="612933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28D88-3DAA-4423-A5F1-23CA1EEB3373}"/>
              </a:ext>
            </a:extLst>
          </p:cNvPr>
          <p:cNvSpPr>
            <a:spLocks noGrp="1"/>
          </p:cNvSpPr>
          <p:nvPr>
            <p:ph type="title"/>
          </p:nvPr>
        </p:nvSpPr>
        <p:spPr/>
        <p:txBody>
          <a:bodyPr/>
          <a:lstStyle/>
          <a:p>
            <a:r>
              <a:rPr lang="en-US" dirty="0"/>
              <a:t>DPDK security library</a:t>
            </a:r>
          </a:p>
        </p:txBody>
      </p:sp>
      <p:sp>
        <p:nvSpPr>
          <p:cNvPr id="3" name="Content Placeholder 2">
            <a:extLst>
              <a:ext uri="{FF2B5EF4-FFF2-40B4-BE49-F238E27FC236}">
                <a16:creationId xmlns:a16="http://schemas.microsoft.com/office/drawing/2014/main" id="{AAB8C06D-DA35-45BA-A008-3B56432398E9}"/>
              </a:ext>
            </a:extLst>
          </p:cNvPr>
          <p:cNvSpPr>
            <a:spLocks noGrp="1"/>
          </p:cNvSpPr>
          <p:nvPr>
            <p:ph idx="1"/>
          </p:nvPr>
        </p:nvSpPr>
        <p:spPr/>
        <p:txBody>
          <a:bodyPr/>
          <a:lstStyle/>
          <a:p>
            <a:r>
              <a:rPr lang="en-US" dirty="0"/>
              <a:t>Generality of cryptodev APIs may bring overhead among some PMDs</a:t>
            </a:r>
          </a:p>
          <a:p>
            <a:r>
              <a:rPr lang="en-US" dirty="0"/>
              <a:t>Aims to accelerate security protocol processing that works in in-line or synchronous mode</a:t>
            </a:r>
          </a:p>
          <a:p>
            <a:r>
              <a:rPr lang="en-US" dirty="0"/>
              <a:t>defines the generic APIs to create and destroy the security sessions, it supports the datapath packets is fully or partially offloaded to in-line crypto- to hardware based devices</a:t>
            </a:r>
          </a:p>
        </p:txBody>
      </p:sp>
    </p:spTree>
    <p:extLst>
      <p:ext uri="{BB962C8B-B14F-4D97-AF65-F5344CB8AC3E}">
        <p14:creationId xmlns:p14="http://schemas.microsoft.com/office/powerpoint/2010/main" val="4626005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A344-33E7-48C0-B2A1-97516FE064A9}"/>
              </a:ext>
            </a:extLst>
          </p:cNvPr>
          <p:cNvSpPr>
            <a:spLocks noGrp="1"/>
          </p:cNvSpPr>
          <p:nvPr>
            <p:ph type="title"/>
          </p:nvPr>
        </p:nvSpPr>
        <p:spPr/>
        <p:txBody>
          <a:bodyPr/>
          <a:lstStyle/>
          <a:p>
            <a:r>
              <a:rPr lang="en-US" dirty="0" err="1"/>
              <a:t>IPSec</a:t>
            </a:r>
            <a:r>
              <a:rPr lang="en-US" dirty="0"/>
              <a:t> library</a:t>
            </a:r>
          </a:p>
        </p:txBody>
      </p:sp>
      <p:sp>
        <p:nvSpPr>
          <p:cNvPr id="3" name="Content Placeholder 2">
            <a:extLst>
              <a:ext uri="{FF2B5EF4-FFF2-40B4-BE49-F238E27FC236}">
                <a16:creationId xmlns:a16="http://schemas.microsoft.com/office/drawing/2014/main" id="{30FD3CBB-6701-464B-B6F9-BCE86143473E}"/>
              </a:ext>
            </a:extLst>
          </p:cNvPr>
          <p:cNvSpPr>
            <a:spLocks noGrp="1"/>
          </p:cNvSpPr>
          <p:nvPr>
            <p:ph idx="1"/>
          </p:nvPr>
        </p:nvSpPr>
        <p:spPr/>
        <p:txBody>
          <a:bodyPr/>
          <a:lstStyle/>
          <a:p>
            <a:r>
              <a:rPr lang="en-US" dirty="0"/>
              <a:t>In terms of IPsec datapath workload, crypto is only part of the job. The IPsec gateway application still needs to identify the flows and lookup the associated SA (Security Association), </a:t>
            </a:r>
            <a:r>
              <a:rPr lang="en-US" dirty="0" err="1"/>
              <a:t>encap</a:t>
            </a:r>
            <a:r>
              <a:rPr lang="en-US" dirty="0"/>
              <a:t>/</a:t>
            </a:r>
            <a:r>
              <a:rPr lang="en-US" dirty="0" err="1"/>
              <a:t>decap</a:t>
            </a:r>
            <a:r>
              <a:rPr lang="en-US" dirty="0"/>
              <a:t> tunnel headers, and route the packets to the specific ports</a:t>
            </a:r>
          </a:p>
          <a:p>
            <a:r>
              <a:rPr lang="en-US" dirty="0"/>
              <a:t>The easier way is this library</a:t>
            </a:r>
          </a:p>
        </p:txBody>
      </p:sp>
    </p:spTree>
    <p:extLst>
      <p:ext uri="{BB962C8B-B14F-4D97-AF65-F5344CB8AC3E}">
        <p14:creationId xmlns:p14="http://schemas.microsoft.com/office/powerpoint/2010/main" val="23728700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3A573-0266-4670-920C-6FE92BF7F4DD}"/>
              </a:ext>
            </a:extLst>
          </p:cNvPr>
          <p:cNvSpPr>
            <a:spLocks noGrp="1"/>
          </p:cNvSpPr>
          <p:nvPr>
            <p:ph type="title"/>
          </p:nvPr>
        </p:nvSpPr>
        <p:spPr/>
        <p:txBody>
          <a:bodyPr/>
          <a:lstStyle/>
          <a:p>
            <a:r>
              <a:rPr lang="en-US" dirty="0"/>
              <a:t>Network Compression</a:t>
            </a:r>
          </a:p>
        </p:txBody>
      </p:sp>
      <p:sp>
        <p:nvSpPr>
          <p:cNvPr id="3" name="Content Placeholder 2">
            <a:extLst>
              <a:ext uri="{FF2B5EF4-FFF2-40B4-BE49-F238E27FC236}">
                <a16:creationId xmlns:a16="http://schemas.microsoft.com/office/drawing/2014/main" id="{6F7B479A-FD56-4E9D-BE1E-C39EFD8CD94E}"/>
              </a:ext>
            </a:extLst>
          </p:cNvPr>
          <p:cNvSpPr>
            <a:spLocks noGrp="1"/>
          </p:cNvSpPr>
          <p:nvPr>
            <p:ph idx="1"/>
          </p:nvPr>
        </p:nvSpPr>
        <p:spPr/>
        <p:txBody>
          <a:bodyPr/>
          <a:lstStyle/>
          <a:p>
            <a:r>
              <a:rPr lang="en-US" dirty="0"/>
              <a:t>DPDK </a:t>
            </a:r>
            <a:r>
              <a:rPr lang="en-US" dirty="0" err="1">
                <a:solidFill>
                  <a:srgbClr val="FFC000"/>
                </a:solidFill>
              </a:rPr>
              <a:t>compressdev</a:t>
            </a:r>
            <a:r>
              <a:rPr lang="en-US" dirty="0"/>
              <a:t> provides a DPDK Compress Device Library and a number of compression PMDs for software/hardware compression accelerations</a:t>
            </a:r>
          </a:p>
        </p:txBody>
      </p:sp>
      <p:pic>
        <p:nvPicPr>
          <p:cNvPr id="5" name="Picture 4">
            <a:extLst>
              <a:ext uri="{FF2B5EF4-FFF2-40B4-BE49-F238E27FC236}">
                <a16:creationId xmlns:a16="http://schemas.microsoft.com/office/drawing/2014/main" id="{E4F98182-6884-47A8-9138-BD9B46A26B4A}"/>
              </a:ext>
            </a:extLst>
          </p:cNvPr>
          <p:cNvPicPr>
            <a:picLocks noChangeAspect="1"/>
          </p:cNvPicPr>
          <p:nvPr/>
        </p:nvPicPr>
        <p:blipFill>
          <a:blip r:embed="rId2"/>
          <a:stretch>
            <a:fillRect/>
          </a:stretch>
        </p:blipFill>
        <p:spPr>
          <a:xfrm>
            <a:off x="3848587" y="2795590"/>
            <a:ext cx="4484178" cy="2995610"/>
          </a:xfrm>
          <a:prstGeom prst="rect">
            <a:avLst/>
          </a:prstGeom>
        </p:spPr>
      </p:pic>
    </p:spTree>
    <p:extLst>
      <p:ext uri="{BB962C8B-B14F-4D97-AF65-F5344CB8AC3E}">
        <p14:creationId xmlns:p14="http://schemas.microsoft.com/office/powerpoint/2010/main" val="34084152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A662-B0A7-4BD3-8ABC-34FB98E4FC3F}"/>
              </a:ext>
            </a:extLst>
          </p:cNvPr>
          <p:cNvSpPr>
            <a:spLocks noGrp="1"/>
          </p:cNvSpPr>
          <p:nvPr>
            <p:ph type="ctrTitle"/>
          </p:nvPr>
        </p:nvSpPr>
        <p:spPr/>
        <p:txBody>
          <a:bodyPr/>
          <a:lstStyle/>
          <a:p>
            <a:r>
              <a:rPr lang="en-US" dirty="0"/>
              <a:t>I/O Virtualization</a:t>
            </a:r>
          </a:p>
        </p:txBody>
      </p:sp>
      <p:sp>
        <p:nvSpPr>
          <p:cNvPr id="10" name="Subtitle 9">
            <a:extLst>
              <a:ext uri="{FF2B5EF4-FFF2-40B4-BE49-F238E27FC236}">
                <a16:creationId xmlns:a16="http://schemas.microsoft.com/office/drawing/2014/main" id="{030ADB0A-FA68-47F0-9582-CC6977F1D76E}"/>
              </a:ext>
            </a:extLst>
          </p:cNvPr>
          <p:cNvSpPr>
            <a:spLocks noGrp="1"/>
          </p:cNvSpPr>
          <p:nvPr>
            <p:ph type="subTitle" idx="1"/>
          </p:nvPr>
        </p:nvSpPr>
        <p:spPr>
          <a:xfrm>
            <a:off x="1370693" y="3891127"/>
            <a:ext cx="9440034" cy="1049867"/>
          </a:xfrm>
        </p:spPr>
        <p:txBody>
          <a:bodyPr>
            <a:normAutofit fontScale="85000" lnSpcReduction="10000"/>
          </a:bodyPr>
          <a:lstStyle/>
          <a:p>
            <a:r>
              <a:rPr lang="en-US" i="1" dirty="0">
                <a:solidFill>
                  <a:srgbClr val="65D7FF"/>
                </a:solidFill>
              </a:rPr>
              <a:t>Hardware Virtualization</a:t>
            </a:r>
          </a:p>
          <a:p>
            <a:r>
              <a:rPr lang="en-US" i="1" dirty="0">
                <a:solidFill>
                  <a:srgbClr val="65D7FF"/>
                </a:solidFill>
              </a:rPr>
              <a:t>Virtio</a:t>
            </a:r>
          </a:p>
          <a:p>
            <a:r>
              <a:rPr lang="en-US" i="1" dirty="0">
                <a:solidFill>
                  <a:srgbClr val="65D7FF"/>
                </a:solidFill>
              </a:rPr>
              <a:t>Vhost-user</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576A8A5-EC95-45F6-BCC1-C0559DB3BF16}"/>
                  </a:ext>
                </a:extLst>
              </p14:cNvPr>
              <p14:cNvContentPartPr/>
              <p14:nvPr/>
            </p14:nvContentPartPr>
            <p14:xfrm>
              <a:off x="2473521" y="2516286"/>
              <a:ext cx="360" cy="360"/>
            </p14:xfrm>
          </p:contentPart>
        </mc:Choice>
        <mc:Fallback xmlns="">
          <p:pic>
            <p:nvPicPr>
              <p:cNvPr id="4" name="Ink 3">
                <a:extLst>
                  <a:ext uri="{FF2B5EF4-FFF2-40B4-BE49-F238E27FC236}">
                    <a16:creationId xmlns:a16="http://schemas.microsoft.com/office/drawing/2014/main" id="{3576A8A5-EC95-45F6-BCC1-C0559DB3BF16}"/>
                  </a:ext>
                </a:extLst>
              </p:cNvPr>
              <p:cNvPicPr/>
              <p:nvPr/>
            </p:nvPicPr>
            <p:blipFill>
              <a:blip r:embed="rId3"/>
              <a:stretch>
                <a:fillRect/>
              </a:stretch>
            </p:blipFill>
            <p:spPr>
              <a:xfrm>
                <a:off x="2464521" y="25072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EBEE84E-74F7-4CE5-B36A-C612046EC023}"/>
                  </a:ext>
                </a:extLst>
              </p14:cNvPr>
              <p14:cNvContentPartPr/>
              <p14:nvPr/>
            </p14:nvContentPartPr>
            <p14:xfrm>
              <a:off x="318921" y="3217566"/>
              <a:ext cx="360" cy="360"/>
            </p14:xfrm>
          </p:contentPart>
        </mc:Choice>
        <mc:Fallback xmlns="">
          <p:pic>
            <p:nvPicPr>
              <p:cNvPr id="7" name="Ink 6">
                <a:extLst>
                  <a:ext uri="{FF2B5EF4-FFF2-40B4-BE49-F238E27FC236}">
                    <a16:creationId xmlns:a16="http://schemas.microsoft.com/office/drawing/2014/main" id="{4EBEE84E-74F7-4CE5-B36A-C612046EC023}"/>
                  </a:ext>
                </a:extLst>
              </p:cNvPr>
              <p:cNvPicPr/>
              <p:nvPr/>
            </p:nvPicPr>
            <p:blipFill>
              <a:blip r:embed="rId3"/>
              <a:stretch>
                <a:fillRect/>
              </a:stretch>
            </p:blipFill>
            <p:spPr>
              <a:xfrm>
                <a:off x="309921" y="320856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4EB3CB7-A97F-4E58-8B90-928D84749635}"/>
                  </a:ext>
                </a:extLst>
              </p14:cNvPr>
              <p14:cNvContentPartPr/>
              <p14:nvPr/>
            </p14:nvContentPartPr>
            <p14:xfrm>
              <a:off x="4458201" y="1275726"/>
              <a:ext cx="360" cy="360"/>
            </p14:xfrm>
          </p:contentPart>
        </mc:Choice>
        <mc:Fallback xmlns="">
          <p:pic>
            <p:nvPicPr>
              <p:cNvPr id="8" name="Ink 7">
                <a:extLst>
                  <a:ext uri="{FF2B5EF4-FFF2-40B4-BE49-F238E27FC236}">
                    <a16:creationId xmlns:a16="http://schemas.microsoft.com/office/drawing/2014/main" id="{E4EB3CB7-A97F-4E58-8B90-928D84749635}"/>
                  </a:ext>
                </a:extLst>
              </p:cNvPr>
              <p:cNvPicPr/>
              <p:nvPr/>
            </p:nvPicPr>
            <p:blipFill>
              <a:blip r:embed="rId3"/>
              <a:stretch>
                <a:fillRect/>
              </a:stretch>
            </p:blipFill>
            <p:spPr>
              <a:xfrm>
                <a:off x="4449201" y="1266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4B93B8C-992D-48DC-803A-58807F60D4E4}"/>
                  </a:ext>
                </a:extLst>
              </p14:cNvPr>
              <p14:cNvContentPartPr/>
              <p14:nvPr/>
            </p14:nvContentPartPr>
            <p14:xfrm>
              <a:off x="3373881" y="2062326"/>
              <a:ext cx="360" cy="360"/>
            </p14:xfrm>
          </p:contentPart>
        </mc:Choice>
        <mc:Fallback xmlns="">
          <p:pic>
            <p:nvPicPr>
              <p:cNvPr id="9" name="Ink 8">
                <a:extLst>
                  <a:ext uri="{FF2B5EF4-FFF2-40B4-BE49-F238E27FC236}">
                    <a16:creationId xmlns:a16="http://schemas.microsoft.com/office/drawing/2014/main" id="{D4B93B8C-992D-48DC-803A-58807F60D4E4}"/>
                  </a:ext>
                </a:extLst>
              </p:cNvPr>
              <p:cNvPicPr/>
              <p:nvPr/>
            </p:nvPicPr>
            <p:blipFill>
              <a:blip r:embed="rId3"/>
              <a:stretch>
                <a:fillRect/>
              </a:stretch>
            </p:blipFill>
            <p:spPr>
              <a:xfrm>
                <a:off x="3364881" y="2053326"/>
                <a:ext cx="18000" cy="18000"/>
              </a:xfrm>
              <a:prstGeom prst="rect">
                <a:avLst/>
              </a:prstGeom>
            </p:spPr>
          </p:pic>
        </mc:Fallback>
      </mc:AlternateContent>
      <p:grpSp>
        <p:nvGrpSpPr>
          <p:cNvPr id="14" name="Group 13">
            <a:extLst>
              <a:ext uri="{FF2B5EF4-FFF2-40B4-BE49-F238E27FC236}">
                <a16:creationId xmlns:a16="http://schemas.microsoft.com/office/drawing/2014/main" id="{AB0DC66B-90CD-4175-BE21-7DDFBBF26461}"/>
              </a:ext>
            </a:extLst>
          </p:cNvPr>
          <p:cNvGrpSpPr/>
          <p:nvPr/>
        </p:nvGrpSpPr>
        <p:grpSpPr>
          <a:xfrm>
            <a:off x="5805321" y="2962686"/>
            <a:ext cx="360" cy="360"/>
            <a:chOff x="5805321" y="2962686"/>
            <a:chExt cx="360" cy="36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A6A5E5D-EE14-48E4-A9C0-45FCD6784B4E}"/>
                    </a:ext>
                  </a:extLst>
                </p14:cNvPr>
                <p14:cNvContentPartPr/>
                <p14:nvPr/>
              </p14:nvContentPartPr>
              <p14:xfrm>
                <a:off x="5805321" y="2962686"/>
                <a:ext cx="360" cy="360"/>
              </p14:xfrm>
            </p:contentPart>
          </mc:Choice>
          <mc:Fallback xmlns="">
            <p:pic>
              <p:nvPicPr>
                <p:cNvPr id="11" name="Ink 10">
                  <a:extLst>
                    <a:ext uri="{FF2B5EF4-FFF2-40B4-BE49-F238E27FC236}">
                      <a16:creationId xmlns:a16="http://schemas.microsoft.com/office/drawing/2014/main" id="{FA6A5E5D-EE14-48E4-A9C0-45FCD6784B4E}"/>
                    </a:ext>
                  </a:extLst>
                </p:cNvPr>
                <p:cNvPicPr/>
                <p:nvPr/>
              </p:nvPicPr>
              <p:blipFill>
                <a:blip r:embed="rId3"/>
                <a:stretch>
                  <a:fillRect/>
                </a:stretch>
              </p:blipFill>
              <p:spPr>
                <a:xfrm>
                  <a:off x="5796321" y="2953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C8402063-5836-4C87-BAA2-23A9116088C2}"/>
                    </a:ext>
                  </a:extLst>
                </p14:cNvPr>
                <p14:cNvContentPartPr/>
                <p14:nvPr/>
              </p14:nvContentPartPr>
              <p14:xfrm>
                <a:off x="5805321" y="2962686"/>
                <a:ext cx="360" cy="360"/>
              </p14:xfrm>
            </p:contentPart>
          </mc:Choice>
          <mc:Fallback xmlns="">
            <p:pic>
              <p:nvPicPr>
                <p:cNvPr id="12" name="Ink 11">
                  <a:extLst>
                    <a:ext uri="{FF2B5EF4-FFF2-40B4-BE49-F238E27FC236}">
                      <a16:creationId xmlns:a16="http://schemas.microsoft.com/office/drawing/2014/main" id="{C8402063-5836-4C87-BAA2-23A9116088C2}"/>
                    </a:ext>
                  </a:extLst>
                </p:cNvPr>
                <p:cNvPicPr/>
                <p:nvPr/>
              </p:nvPicPr>
              <p:blipFill>
                <a:blip r:embed="rId3"/>
                <a:stretch>
                  <a:fillRect/>
                </a:stretch>
              </p:blipFill>
              <p:spPr>
                <a:xfrm>
                  <a:off x="5796321" y="2953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4B0809D2-E4B3-46EF-A4F4-10057D5B0988}"/>
                    </a:ext>
                  </a:extLst>
                </p14:cNvPr>
                <p14:cNvContentPartPr/>
                <p14:nvPr/>
              </p14:nvContentPartPr>
              <p14:xfrm>
                <a:off x="5805321" y="2962686"/>
                <a:ext cx="360" cy="360"/>
              </p14:xfrm>
            </p:contentPart>
          </mc:Choice>
          <mc:Fallback xmlns="">
            <p:pic>
              <p:nvPicPr>
                <p:cNvPr id="13" name="Ink 12">
                  <a:extLst>
                    <a:ext uri="{FF2B5EF4-FFF2-40B4-BE49-F238E27FC236}">
                      <a16:creationId xmlns:a16="http://schemas.microsoft.com/office/drawing/2014/main" id="{4B0809D2-E4B3-46EF-A4F4-10057D5B0988}"/>
                    </a:ext>
                  </a:extLst>
                </p:cNvPr>
                <p:cNvPicPr/>
                <p:nvPr/>
              </p:nvPicPr>
              <p:blipFill>
                <a:blip r:embed="rId3"/>
                <a:stretch>
                  <a:fillRect/>
                </a:stretch>
              </p:blipFill>
              <p:spPr>
                <a:xfrm>
                  <a:off x="5796321" y="2953686"/>
                  <a:ext cx="18000" cy="18000"/>
                </a:xfrm>
                <a:prstGeom prst="rect">
                  <a:avLst/>
                </a:prstGeom>
              </p:spPr>
            </p:pic>
          </mc:Fallback>
        </mc:AlternateContent>
      </p:grpSp>
    </p:spTree>
    <p:extLst>
      <p:ext uri="{BB962C8B-B14F-4D97-AF65-F5344CB8AC3E}">
        <p14:creationId xmlns:p14="http://schemas.microsoft.com/office/powerpoint/2010/main" val="2952774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ACF73-8988-4575-B195-CAE23B0707C1}"/>
              </a:ext>
            </a:extLst>
          </p:cNvPr>
          <p:cNvSpPr>
            <a:spLocks noGrp="1"/>
          </p:cNvSpPr>
          <p:nvPr>
            <p:ph type="title"/>
          </p:nvPr>
        </p:nvSpPr>
        <p:spPr/>
        <p:txBody>
          <a:bodyPr/>
          <a:lstStyle/>
          <a:p>
            <a:r>
              <a:rPr lang="en-US" dirty="0"/>
              <a:t>Cloud Era</a:t>
            </a:r>
          </a:p>
        </p:txBody>
      </p:sp>
      <p:sp>
        <p:nvSpPr>
          <p:cNvPr id="3" name="Content Placeholder 2">
            <a:extLst>
              <a:ext uri="{FF2B5EF4-FFF2-40B4-BE49-F238E27FC236}">
                <a16:creationId xmlns:a16="http://schemas.microsoft.com/office/drawing/2014/main" id="{59F8DBD6-8D61-4F7B-BA73-F7DE4E35CF70}"/>
              </a:ext>
            </a:extLst>
          </p:cNvPr>
          <p:cNvSpPr>
            <a:spLocks noGrp="1"/>
          </p:cNvSpPr>
          <p:nvPr>
            <p:ph idx="1"/>
          </p:nvPr>
        </p:nvSpPr>
        <p:spPr/>
        <p:txBody>
          <a:bodyPr>
            <a:normAutofit fontScale="92500" lnSpcReduction="20000"/>
          </a:bodyPr>
          <a:lstStyle/>
          <a:p>
            <a:r>
              <a:rPr lang="en-US" dirty="0"/>
              <a:t>Cloud providers are emerging as </a:t>
            </a:r>
            <a:r>
              <a:rPr lang="en-US" dirty="0" err="1"/>
              <a:t>XaaS</a:t>
            </a:r>
            <a:endParaRPr lang="en-US" dirty="0"/>
          </a:p>
          <a:p>
            <a:endParaRPr lang="en-US" dirty="0"/>
          </a:p>
          <a:p>
            <a:r>
              <a:rPr lang="en-US" dirty="0"/>
              <a:t>Multiple workload can be managed on a single host by Virtualization on physical resources</a:t>
            </a:r>
          </a:p>
          <a:p>
            <a:r>
              <a:rPr lang="en-US" dirty="0"/>
              <a:t>Virtualization </a:t>
            </a:r>
          </a:p>
          <a:p>
            <a:pPr lvl="1"/>
            <a:r>
              <a:rPr lang="en-US" dirty="0"/>
              <a:t>software abstract layer and has no dependency on hardware and provides more util of resources</a:t>
            </a:r>
          </a:p>
          <a:p>
            <a:pPr lvl="1"/>
            <a:r>
              <a:rPr lang="en-US" dirty="0"/>
              <a:t>Elastic server model</a:t>
            </a:r>
          </a:p>
          <a:p>
            <a:r>
              <a:rPr lang="en-US" dirty="0"/>
              <a:t>Different Hypervisor (VMM) virtual IO interface for highspeed:</a:t>
            </a:r>
          </a:p>
          <a:p>
            <a:pPr lvl="1"/>
            <a:r>
              <a:rPr lang="en-US" dirty="0"/>
              <a:t>virtio-</a:t>
            </a:r>
            <a:r>
              <a:rPr lang="en-US" dirty="0" err="1"/>
              <a:t>pmd</a:t>
            </a:r>
            <a:r>
              <a:rPr lang="en-US" dirty="0"/>
              <a:t> </a:t>
            </a:r>
            <a:r>
              <a:rPr lang="en-US" dirty="0">
                <a:sym typeface="Wingdings" panose="05000000000000000000" pitchFamily="2" charset="2"/>
              </a:rPr>
              <a:t> KVM</a:t>
            </a:r>
          </a:p>
          <a:p>
            <a:pPr lvl="1"/>
            <a:r>
              <a:rPr lang="en-US" dirty="0"/>
              <a:t>vmxnet3-pmd </a:t>
            </a:r>
            <a:r>
              <a:rPr lang="en-US" dirty="0">
                <a:sym typeface="Wingdings" panose="05000000000000000000" pitchFamily="2" charset="2"/>
              </a:rPr>
              <a:t> VMWare</a:t>
            </a:r>
          </a:p>
          <a:p>
            <a:pPr lvl="1"/>
            <a:r>
              <a:rPr lang="en-US" dirty="0" err="1">
                <a:sym typeface="Wingdings" panose="05000000000000000000" pitchFamily="2" charset="2"/>
              </a:rPr>
              <a:t>netvsc-pmd</a:t>
            </a:r>
            <a:r>
              <a:rPr lang="en-US" dirty="0">
                <a:sym typeface="Wingdings" panose="05000000000000000000" pitchFamily="2" charset="2"/>
              </a:rPr>
              <a:t>  Hyper-V</a:t>
            </a:r>
          </a:p>
          <a:p>
            <a:r>
              <a:rPr lang="en-US" dirty="0">
                <a:sym typeface="Wingdings" panose="05000000000000000000" pitchFamily="2" charset="2"/>
              </a:rPr>
              <a:t>Physical resources that can be virtualized on  a server platform: CPU, Memory, I/O</a:t>
            </a:r>
          </a:p>
          <a:p>
            <a:pPr lvl="1"/>
            <a:endParaRPr lang="en-US" dirty="0"/>
          </a:p>
          <a:p>
            <a:endParaRPr lang="en-US" dirty="0"/>
          </a:p>
        </p:txBody>
      </p:sp>
    </p:spTree>
    <p:extLst>
      <p:ext uri="{BB962C8B-B14F-4D97-AF65-F5344CB8AC3E}">
        <p14:creationId xmlns:p14="http://schemas.microsoft.com/office/powerpoint/2010/main" val="33858287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4DD1-1452-4E4D-BC90-A1D72C837F49}"/>
              </a:ext>
            </a:extLst>
          </p:cNvPr>
          <p:cNvSpPr>
            <a:spLocks noGrp="1"/>
          </p:cNvSpPr>
          <p:nvPr>
            <p:ph type="title"/>
          </p:nvPr>
        </p:nvSpPr>
        <p:spPr/>
        <p:txBody>
          <a:bodyPr/>
          <a:lstStyle/>
          <a:p>
            <a:r>
              <a:rPr lang="en-US" dirty="0"/>
              <a:t>X86 Virtualization</a:t>
            </a:r>
          </a:p>
        </p:txBody>
      </p:sp>
      <p:sp>
        <p:nvSpPr>
          <p:cNvPr id="4" name="Content Placeholder 3">
            <a:extLst>
              <a:ext uri="{FF2B5EF4-FFF2-40B4-BE49-F238E27FC236}">
                <a16:creationId xmlns:a16="http://schemas.microsoft.com/office/drawing/2014/main" id="{6375BD5D-FF7B-4F3C-945B-834C65FBB541}"/>
              </a:ext>
            </a:extLst>
          </p:cNvPr>
          <p:cNvSpPr>
            <a:spLocks noGrp="1"/>
          </p:cNvSpPr>
          <p:nvPr>
            <p:ph idx="1"/>
          </p:nvPr>
        </p:nvSpPr>
        <p:spPr/>
        <p:txBody>
          <a:bodyPr/>
          <a:lstStyle/>
          <a:p>
            <a:r>
              <a:rPr lang="en-US" dirty="0"/>
              <a:t>X86 Virtualization emerged as arrival of multicores</a:t>
            </a:r>
          </a:p>
          <a:p>
            <a:r>
              <a:rPr lang="en-US" dirty="0"/>
              <a:t>Intel X86 provides hardware assisted virtualization technology such as </a:t>
            </a:r>
            <a:r>
              <a:rPr lang="en-US" dirty="0">
                <a:solidFill>
                  <a:srgbClr val="FFC000"/>
                </a:solidFill>
              </a:rPr>
              <a:t>VT-x</a:t>
            </a:r>
            <a:r>
              <a:rPr lang="en-US" dirty="0"/>
              <a:t>, </a:t>
            </a:r>
            <a:r>
              <a:rPr lang="en-US" dirty="0">
                <a:solidFill>
                  <a:srgbClr val="FFC000"/>
                </a:solidFill>
              </a:rPr>
              <a:t>VT-d</a:t>
            </a:r>
          </a:p>
          <a:p>
            <a:endParaRPr lang="en-US" dirty="0"/>
          </a:p>
          <a:p>
            <a:endParaRPr lang="en-US" dirty="0"/>
          </a:p>
          <a:p>
            <a:endParaRPr lang="en-US" dirty="0"/>
          </a:p>
          <a:p>
            <a:pPr lvl="1"/>
            <a:endParaRPr lang="en-US" dirty="0"/>
          </a:p>
        </p:txBody>
      </p:sp>
      <p:pic>
        <p:nvPicPr>
          <p:cNvPr id="8" name="Content Placeholder 4">
            <a:extLst>
              <a:ext uri="{FF2B5EF4-FFF2-40B4-BE49-F238E27FC236}">
                <a16:creationId xmlns:a16="http://schemas.microsoft.com/office/drawing/2014/main" id="{6DFA146E-0A9D-4A74-B835-F6ED488324A7}"/>
              </a:ext>
            </a:extLst>
          </p:cNvPr>
          <p:cNvPicPr>
            <a:picLocks noChangeAspect="1"/>
          </p:cNvPicPr>
          <p:nvPr/>
        </p:nvPicPr>
        <p:blipFill>
          <a:blip r:embed="rId2"/>
          <a:stretch>
            <a:fillRect/>
          </a:stretch>
        </p:blipFill>
        <p:spPr>
          <a:xfrm>
            <a:off x="5390589" y="2579508"/>
            <a:ext cx="5730874" cy="3211692"/>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4189016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5C30-879D-421A-AE15-AFF81C177CB8}"/>
              </a:ext>
            </a:extLst>
          </p:cNvPr>
          <p:cNvSpPr>
            <a:spLocks noGrp="1"/>
          </p:cNvSpPr>
          <p:nvPr>
            <p:ph type="title"/>
          </p:nvPr>
        </p:nvSpPr>
        <p:spPr/>
        <p:txBody>
          <a:bodyPr/>
          <a:lstStyle/>
          <a:p>
            <a:r>
              <a:rPr lang="en-US" dirty="0"/>
              <a:t>VT-X</a:t>
            </a:r>
          </a:p>
        </p:txBody>
      </p:sp>
      <p:sp>
        <p:nvSpPr>
          <p:cNvPr id="3" name="Content Placeholder 2">
            <a:extLst>
              <a:ext uri="{FF2B5EF4-FFF2-40B4-BE49-F238E27FC236}">
                <a16:creationId xmlns:a16="http://schemas.microsoft.com/office/drawing/2014/main" id="{4E92D995-4657-4912-806B-69D9BD16EAAE}"/>
              </a:ext>
            </a:extLst>
          </p:cNvPr>
          <p:cNvSpPr>
            <a:spLocks noGrp="1"/>
          </p:cNvSpPr>
          <p:nvPr>
            <p:ph idx="1"/>
          </p:nvPr>
        </p:nvSpPr>
        <p:spPr>
          <a:xfrm>
            <a:off x="913795" y="1732449"/>
            <a:ext cx="4820255" cy="4058751"/>
          </a:xfrm>
        </p:spPr>
        <p:txBody>
          <a:bodyPr>
            <a:normAutofit fontScale="92500" lnSpcReduction="10000"/>
          </a:bodyPr>
          <a:lstStyle/>
          <a:p>
            <a:r>
              <a:rPr lang="en-US" sz="1400" dirty="0"/>
              <a:t>CPU Virtualization process execution:</a:t>
            </a:r>
          </a:p>
          <a:p>
            <a:pPr lvl="1"/>
            <a:r>
              <a:rPr lang="en-US" sz="1400" dirty="0"/>
              <a:t>VMX-root: hypervisor</a:t>
            </a:r>
          </a:p>
          <a:p>
            <a:pPr lvl="1"/>
            <a:r>
              <a:rPr lang="en-US" sz="1400" dirty="0"/>
              <a:t>VMX non-root: guests</a:t>
            </a:r>
          </a:p>
          <a:p>
            <a:r>
              <a:rPr lang="en-US" sz="1400" dirty="0"/>
              <a:t>Memory Virtualization: provides new virtual address Space by two level-address translation address </a:t>
            </a:r>
            <a:r>
              <a:rPr lang="en-US" sz="1200" dirty="0"/>
              <a:t>Space </a:t>
            </a:r>
          </a:p>
          <a:p>
            <a:r>
              <a:rPr lang="en-US" sz="1200" dirty="0"/>
              <a:t>The hardware complexity is reduced by software EPT implementation </a:t>
            </a:r>
          </a:p>
          <a:p>
            <a:pPr lvl="1"/>
            <a:r>
              <a:rPr lang="en-US" sz="1400" dirty="0"/>
              <a:t>Guest Virtual Address (GVA)</a:t>
            </a:r>
          </a:p>
          <a:p>
            <a:pPr lvl="1"/>
            <a:r>
              <a:rPr lang="en-US" sz="1400" dirty="0"/>
              <a:t>Guest Physical Address (GPA)</a:t>
            </a:r>
          </a:p>
          <a:p>
            <a:pPr lvl="1"/>
            <a:r>
              <a:rPr lang="en-US" sz="1400" dirty="0"/>
              <a:t>Host Physical Address (HPA)</a:t>
            </a:r>
          </a:p>
          <a:p>
            <a:pPr lvl="1"/>
            <a:r>
              <a:rPr lang="en-US" sz="1400" dirty="0"/>
              <a:t>EMT : GVA</a:t>
            </a:r>
            <a:r>
              <a:rPr lang="en-US" sz="1400" dirty="0">
                <a:sym typeface="Wingdings" panose="05000000000000000000" pitchFamily="2" charset="2"/>
              </a:rPr>
              <a:t>GPA</a:t>
            </a:r>
            <a:endParaRPr lang="en-US" sz="1400" dirty="0"/>
          </a:p>
          <a:p>
            <a:r>
              <a:rPr lang="en-US" sz="1400" dirty="0"/>
              <a:t>I/O Virtualization models: </a:t>
            </a:r>
          </a:p>
          <a:p>
            <a:pPr lvl="1"/>
            <a:r>
              <a:rPr lang="en-US" sz="1400" dirty="0"/>
              <a:t>Full</a:t>
            </a:r>
          </a:p>
          <a:p>
            <a:pPr lvl="1"/>
            <a:r>
              <a:rPr lang="en-US" sz="1400" dirty="0"/>
              <a:t>Paravirtualization</a:t>
            </a:r>
          </a:p>
          <a:p>
            <a:pPr lvl="1"/>
            <a:r>
              <a:rPr lang="en-US" sz="1400" dirty="0"/>
              <a:t> Pass-through</a:t>
            </a:r>
          </a:p>
        </p:txBody>
      </p:sp>
      <p:pic>
        <p:nvPicPr>
          <p:cNvPr id="5" name="Picture 4">
            <a:extLst>
              <a:ext uri="{FF2B5EF4-FFF2-40B4-BE49-F238E27FC236}">
                <a16:creationId xmlns:a16="http://schemas.microsoft.com/office/drawing/2014/main" id="{A3D1BAF5-A6AF-4184-95D9-88A63F548649}"/>
              </a:ext>
            </a:extLst>
          </p:cNvPr>
          <p:cNvPicPr>
            <a:picLocks noChangeAspect="1"/>
          </p:cNvPicPr>
          <p:nvPr/>
        </p:nvPicPr>
        <p:blipFill>
          <a:blip r:embed="rId2"/>
          <a:stretch>
            <a:fillRect/>
          </a:stretch>
        </p:blipFill>
        <p:spPr>
          <a:xfrm>
            <a:off x="5805197" y="1732449"/>
            <a:ext cx="5900510" cy="3967962"/>
          </a:xfrm>
          <a:prstGeom prst="rect">
            <a:avLst/>
          </a:prstGeom>
        </p:spPr>
      </p:pic>
    </p:spTree>
    <p:extLst>
      <p:ext uri="{BB962C8B-B14F-4D97-AF65-F5344CB8AC3E}">
        <p14:creationId xmlns:p14="http://schemas.microsoft.com/office/powerpoint/2010/main" val="3348735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3595A-35ED-44D3-8C9A-C075329BE0EC}"/>
              </a:ext>
            </a:extLst>
          </p:cNvPr>
          <p:cNvSpPr>
            <a:spLocks noGrp="1"/>
          </p:cNvSpPr>
          <p:nvPr>
            <p:ph type="title"/>
          </p:nvPr>
        </p:nvSpPr>
        <p:spPr/>
        <p:txBody>
          <a:bodyPr/>
          <a:lstStyle/>
          <a:p>
            <a:r>
              <a:rPr lang="en-US" dirty="0"/>
              <a:t>I/O passthrough</a:t>
            </a:r>
          </a:p>
        </p:txBody>
      </p:sp>
      <p:sp>
        <p:nvSpPr>
          <p:cNvPr id="3" name="Content Placeholder 2">
            <a:extLst>
              <a:ext uri="{FF2B5EF4-FFF2-40B4-BE49-F238E27FC236}">
                <a16:creationId xmlns:a16="http://schemas.microsoft.com/office/drawing/2014/main" id="{8254519C-D3DE-45FE-B500-1051E3FB00A9}"/>
              </a:ext>
            </a:extLst>
          </p:cNvPr>
          <p:cNvSpPr>
            <a:spLocks noGrp="1"/>
          </p:cNvSpPr>
          <p:nvPr>
            <p:ph sz="half" idx="1"/>
          </p:nvPr>
        </p:nvSpPr>
        <p:spPr/>
        <p:txBody>
          <a:bodyPr>
            <a:normAutofit/>
          </a:bodyPr>
          <a:lstStyle/>
          <a:p>
            <a:r>
              <a:rPr lang="en-US" dirty="0"/>
              <a:t>Most PCI/e devices are Intel VT-d ready</a:t>
            </a:r>
          </a:p>
          <a:p>
            <a:r>
              <a:rPr lang="en-US" dirty="0"/>
              <a:t>Challenges:</a:t>
            </a:r>
          </a:p>
          <a:p>
            <a:pPr lvl="1"/>
            <a:r>
              <a:rPr lang="en-US" dirty="0"/>
              <a:t>X86 platform supports limited number of PCIe devices</a:t>
            </a:r>
          </a:p>
          <a:p>
            <a:pPr lvl="1"/>
            <a:r>
              <a:rPr lang="en-US" dirty="0"/>
              <a:t>Live migration</a:t>
            </a:r>
          </a:p>
        </p:txBody>
      </p:sp>
      <p:pic>
        <p:nvPicPr>
          <p:cNvPr id="6" name="Content Placeholder 5">
            <a:extLst>
              <a:ext uri="{FF2B5EF4-FFF2-40B4-BE49-F238E27FC236}">
                <a16:creationId xmlns:a16="http://schemas.microsoft.com/office/drawing/2014/main" id="{6434DF91-489B-4FE1-AB54-94C626268032}"/>
              </a:ext>
            </a:extLst>
          </p:cNvPr>
          <p:cNvPicPr>
            <a:picLocks noGrp="1" noChangeAspect="1"/>
          </p:cNvPicPr>
          <p:nvPr>
            <p:ph sz="half" idx="2"/>
          </p:nvPr>
        </p:nvPicPr>
        <p:blipFill>
          <a:blip r:embed="rId2"/>
          <a:stretch>
            <a:fillRect/>
          </a:stretch>
        </p:blipFill>
        <p:spPr>
          <a:xfrm>
            <a:off x="6202363" y="1805935"/>
            <a:ext cx="5065712" cy="3911292"/>
          </a:xfrm>
        </p:spPr>
      </p:pic>
    </p:spTree>
    <p:extLst>
      <p:ext uri="{BB962C8B-B14F-4D97-AF65-F5344CB8AC3E}">
        <p14:creationId xmlns:p14="http://schemas.microsoft.com/office/powerpoint/2010/main" val="3140290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80D1-0FC6-401B-B32A-1B420F52D8CB}"/>
              </a:ext>
            </a:extLst>
          </p:cNvPr>
          <p:cNvSpPr>
            <a:spLocks noGrp="1"/>
          </p:cNvSpPr>
          <p:nvPr>
            <p:ph type="title"/>
          </p:nvPr>
        </p:nvSpPr>
        <p:spPr/>
        <p:txBody>
          <a:bodyPr/>
          <a:lstStyle/>
          <a:p>
            <a:r>
              <a:rPr lang="en-US" dirty="0"/>
              <a:t>Intel VT-d</a:t>
            </a:r>
          </a:p>
        </p:txBody>
      </p:sp>
      <p:sp>
        <p:nvSpPr>
          <p:cNvPr id="3" name="Content Placeholder 2">
            <a:extLst>
              <a:ext uri="{FF2B5EF4-FFF2-40B4-BE49-F238E27FC236}">
                <a16:creationId xmlns:a16="http://schemas.microsoft.com/office/drawing/2014/main" id="{F6DB6CAB-E8D9-4310-879D-15DC8668CA0E}"/>
              </a:ext>
            </a:extLst>
          </p:cNvPr>
          <p:cNvSpPr>
            <a:spLocks noGrp="1"/>
          </p:cNvSpPr>
          <p:nvPr>
            <p:ph idx="1"/>
          </p:nvPr>
        </p:nvSpPr>
        <p:spPr/>
        <p:txBody>
          <a:bodyPr/>
          <a:lstStyle/>
          <a:p>
            <a:r>
              <a:rPr lang="en-US" dirty="0"/>
              <a:t>Address translation through the DMA remapping functions and direct device assignment</a:t>
            </a:r>
          </a:p>
          <a:p>
            <a:r>
              <a:rPr lang="en-US" dirty="0"/>
              <a:t>Produced protected domain</a:t>
            </a:r>
          </a:p>
        </p:txBody>
      </p:sp>
      <p:pic>
        <p:nvPicPr>
          <p:cNvPr id="5" name="Picture 4">
            <a:extLst>
              <a:ext uri="{FF2B5EF4-FFF2-40B4-BE49-F238E27FC236}">
                <a16:creationId xmlns:a16="http://schemas.microsoft.com/office/drawing/2014/main" id="{8A6C66CB-8723-443B-909B-D5EA61B36E32}"/>
              </a:ext>
            </a:extLst>
          </p:cNvPr>
          <p:cNvPicPr>
            <a:picLocks noChangeAspect="1"/>
          </p:cNvPicPr>
          <p:nvPr/>
        </p:nvPicPr>
        <p:blipFill>
          <a:blip r:embed="rId2"/>
          <a:stretch>
            <a:fillRect/>
          </a:stretch>
        </p:blipFill>
        <p:spPr>
          <a:xfrm>
            <a:off x="3404625" y="2661738"/>
            <a:ext cx="5372102" cy="3129462"/>
          </a:xfrm>
          <a:prstGeom prst="rect">
            <a:avLst/>
          </a:prstGeom>
        </p:spPr>
      </p:pic>
    </p:spTree>
    <p:extLst>
      <p:ext uri="{BB962C8B-B14F-4D97-AF65-F5344CB8AC3E}">
        <p14:creationId xmlns:p14="http://schemas.microsoft.com/office/powerpoint/2010/main" val="27190556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0E47-BD15-4290-8EEA-746E22304966}"/>
              </a:ext>
            </a:extLst>
          </p:cNvPr>
          <p:cNvSpPr>
            <a:spLocks noGrp="1"/>
          </p:cNvSpPr>
          <p:nvPr>
            <p:ph type="title"/>
          </p:nvPr>
        </p:nvSpPr>
        <p:spPr/>
        <p:txBody>
          <a:bodyPr/>
          <a:lstStyle/>
          <a:p>
            <a:r>
              <a:rPr lang="en-US" dirty="0"/>
              <a:t>SR-IOV</a:t>
            </a:r>
          </a:p>
        </p:txBody>
      </p:sp>
      <p:sp>
        <p:nvSpPr>
          <p:cNvPr id="3" name="Content Placeholder 2">
            <a:extLst>
              <a:ext uri="{FF2B5EF4-FFF2-40B4-BE49-F238E27FC236}">
                <a16:creationId xmlns:a16="http://schemas.microsoft.com/office/drawing/2014/main" id="{7E390AA8-3A58-4662-8BF3-8FC15FE30E52}"/>
              </a:ext>
            </a:extLst>
          </p:cNvPr>
          <p:cNvSpPr>
            <a:spLocks noGrp="1"/>
          </p:cNvSpPr>
          <p:nvPr>
            <p:ph idx="1"/>
          </p:nvPr>
        </p:nvSpPr>
        <p:spPr/>
        <p:txBody>
          <a:bodyPr/>
          <a:lstStyle/>
          <a:p>
            <a:r>
              <a:rPr lang="en-US" dirty="0"/>
              <a:t>PCIe pass-through mechanism allows a NIC to be passed to a VM directly</a:t>
            </a:r>
          </a:p>
          <a:p>
            <a:r>
              <a:rPr lang="en-US" dirty="0"/>
              <a:t>Supports 256 functions means that we can share NIC among VM through the definition of  PF and VF concepts</a:t>
            </a:r>
          </a:p>
          <a:p>
            <a:pPr lvl="1"/>
            <a:r>
              <a:rPr lang="en-US" dirty="0"/>
              <a:t>PF (Physical Function): a PCIe function with SR-IOV extended capability. It is responsible for configuring the device. In theory, a device can support multiple PFs. Today, most NICs only support one PF, and PF cannot be dynamically created and destroyed in the system</a:t>
            </a:r>
          </a:p>
          <a:p>
            <a:pPr lvl="1"/>
            <a:r>
              <a:rPr lang="en-US" dirty="0"/>
              <a:t>VF (Virtual Function): a “lightweight” function and a virtual instance of partial device resource but necessary for basic function. VF can be created and destroyed by PF. Each VF has its own independent PCI configuration space, send and receive queues, interrupts, and other resources. The hypervisor can assign one or more VFs to a VM. Similarly, one or more VFs can be assigned to the container instance</a:t>
            </a:r>
          </a:p>
        </p:txBody>
      </p:sp>
    </p:spTree>
    <p:extLst>
      <p:ext uri="{BB962C8B-B14F-4D97-AF65-F5344CB8AC3E}">
        <p14:creationId xmlns:p14="http://schemas.microsoft.com/office/powerpoint/2010/main" val="4149232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3EA60-5965-4929-90CD-6807AA48A9E7}"/>
              </a:ext>
            </a:extLst>
          </p:cNvPr>
          <p:cNvSpPr>
            <a:spLocks noGrp="1"/>
          </p:cNvSpPr>
          <p:nvPr>
            <p:ph type="title"/>
          </p:nvPr>
        </p:nvSpPr>
        <p:spPr/>
        <p:txBody>
          <a:bodyPr/>
          <a:lstStyle/>
          <a:p>
            <a:r>
              <a:rPr lang="en-US" dirty="0"/>
              <a:t>What is packet processing?</a:t>
            </a:r>
          </a:p>
        </p:txBody>
      </p:sp>
      <p:sp>
        <p:nvSpPr>
          <p:cNvPr id="3" name="Content Placeholder 2">
            <a:extLst>
              <a:ext uri="{FF2B5EF4-FFF2-40B4-BE49-F238E27FC236}">
                <a16:creationId xmlns:a16="http://schemas.microsoft.com/office/drawing/2014/main" id="{3A1CE3A2-CFFC-4AF2-A395-B7B7AFCA7613}"/>
              </a:ext>
            </a:extLst>
          </p:cNvPr>
          <p:cNvSpPr>
            <a:spLocks noGrp="1"/>
          </p:cNvSpPr>
          <p:nvPr>
            <p:ph idx="1"/>
          </p:nvPr>
        </p:nvSpPr>
        <p:spPr/>
        <p:txBody>
          <a:bodyPr/>
          <a:lstStyle/>
          <a:p>
            <a:r>
              <a:rPr lang="en-US" dirty="0"/>
              <a:t>reception and transmission, header parsing, modification, forwarding.</a:t>
            </a:r>
          </a:p>
          <a:p>
            <a:r>
              <a:rPr lang="en-US" dirty="0"/>
              <a:t>Silicon used for packet processing system:</a:t>
            </a:r>
          </a:p>
          <a:p>
            <a:pPr lvl="1"/>
            <a:r>
              <a:rPr lang="en-US" dirty="0"/>
              <a:t>Hardware Accelerator (FPGA, ASIC)</a:t>
            </a:r>
          </a:p>
          <a:p>
            <a:pPr lvl="1"/>
            <a:r>
              <a:rPr lang="en-US" dirty="0"/>
              <a:t>Network Processing Unit (NPU)</a:t>
            </a:r>
          </a:p>
          <a:p>
            <a:pPr lvl="1"/>
            <a:r>
              <a:rPr lang="en-US" dirty="0"/>
              <a:t>Multi-core Intel X86 CPU</a:t>
            </a:r>
          </a:p>
          <a:p>
            <a:r>
              <a:rPr lang="en-US" dirty="0"/>
              <a:t>In Multi-core a few cores can be assigned to handle data-plane processing and others for control and service.</a:t>
            </a:r>
          </a:p>
        </p:txBody>
      </p:sp>
    </p:spTree>
    <p:extLst>
      <p:ext uri="{BB962C8B-B14F-4D97-AF65-F5344CB8AC3E}">
        <p14:creationId xmlns:p14="http://schemas.microsoft.com/office/powerpoint/2010/main" val="11694377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C9FD-1DFF-4EDC-ABD0-F92DFA3D8C33}"/>
              </a:ext>
            </a:extLst>
          </p:cNvPr>
          <p:cNvSpPr>
            <a:spLocks noGrp="1"/>
          </p:cNvSpPr>
          <p:nvPr>
            <p:ph type="title"/>
          </p:nvPr>
        </p:nvSpPr>
        <p:spPr/>
        <p:txBody>
          <a:bodyPr/>
          <a:lstStyle/>
          <a:p>
            <a:r>
              <a:rPr lang="en-US" dirty="0"/>
              <a:t>SR-IOV</a:t>
            </a:r>
          </a:p>
        </p:txBody>
      </p:sp>
      <p:pic>
        <p:nvPicPr>
          <p:cNvPr id="5" name="Content Placeholder 4">
            <a:extLst>
              <a:ext uri="{FF2B5EF4-FFF2-40B4-BE49-F238E27FC236}">
                <a16:creationId xmlns:a16="http://schemas.microsoft.com/office/drawing/2014/main" id="{A31202C7-E437-48D4-A940-B6AA117D75BE}"/>
              </a:ext>
            </a:extLst>
          </p:cNvPr>
          <p:cNvPicPr>
            <a:picLocks noGrp="1" noChangeAspect="1"/>
          </p:cNvPicPr>
          <p:nvPr>
            <p:ph idx="1"/>
          </p:nvPr>
        </p:nvPicPr>
        <p:blipFill>
          <a:blip r:embed="rId2"/>
          <a:stretch>
            <a:fillRect/>
          </a:stretch>
        </p:blipFill>
        <p:spPr>
          <a:xfrm>
            <a:off x="3349063" y="1899414"/>
            <a:ext cx="5483226" cy="4270436"/>
          </a:xfrm>
        </p:spPr>
      </p:pic>
    </p:spTree>
    <p:extLst>
      <p:ext uri="{BB962C8B-B14F-4D97-AF65-F5344CB8AC3E}">
        <p14:creationId xmlns:p14="http://schemas.microsoft.com/office/powerpoint/2010/main" val="1087273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E27642-6C67-4B09-A143-97807388599F}"/>
              </a:ext>
            </a:extLst>
          </p:cNvPr>
          <p:cNvSpPr>
            <a:spLocks noGrp="1"/>
          </p:cNvSpPr>
          <p:nvPr>
            <p:ph type="title"/>
          </p:nvPr>
        </p:nvSpPr>
        <p:spPr/>
        <p:txBody>
          <a:bodyPr/>
          <a:lstStyle/>
          <a:p>
            <a:r>
              <a:rPr lang="en-US" dirty="0"/>
              <a:t>virtio (virtio-net)</a:t>
            </a:r>
          </a:p>
        </p:txBody>
      </p:sp>
      <p:sp>
        <p:nvSpPr>
          <p:cNvPr id="8" name="Content Placeholder 7">
            <a:extLst>
              <a:ext uri="{FF2B5EF4-FFF2-40B4-BE49-F238E27FC236}">
                <a16:creationId xmlns:a16="http://schemas.microsoft.com/office/drawing/2014/main" id="{F8C5AFC1-2A91-4AD0-9E40-42BE248B3B83}"/>
              </a:ext>
            </a:extLst>
          </p:cNvPr>
          <p:cNvSpPr>
            <a:spLocks noGrp="1"/>
          </p:cNvSpPr>
          <p:nvPr>
            <p:ph idx="1"/>
          </p:nvPr>
        </p:nvSpPr>
        <p:spPr/>
        <p:txBody>
          <a:bodyPr/>
          <a:lstStyle/>
          <a:p>
            <a:r>
              <a:rPr lang="en-US" dirty="0"/>
              <a:t>Hardware independent, vendor neutral of Live Migration</a:t>
            </a:r>
          </a:p>
          <a:p>
            <a:r>
              <a:rPr lang="en-US" dirty="0"/>
              <a:t>First was for QEMU and KVM. Now supported by most OS</a:t>
            </a:r>
          </a:p>
          <a:p>
            <a:r>
              <a:rPr lang="en-US" dirty="0"/>
              <a:t>Better than legacy emulated network IO device in hypervisor</a:t>
            </a:r>
          </a:p>
          <a:p>
            <a:r>
              <a:rPr lang="en-US" dirty="0"/>
              <a:t>Requires guest to install specific Virtio drivers.</a:t>
            </a:r>
          </a:p>
          <a:p>
            <a:r>
              <a:rPr lang="en-US" dirty="0"/>
              <a:t>DPDK introduced PMD to further improve performance</a:t>
            </a:r>
          </a:p>
          <a:p>
            <a:r>
              <a:rPr lang="en-US" dirty="0"/>
              <a:t>The performance is not better than Passthrough. So why we need? </a:t>
            </a:r>
          </a:p>
          <a:p>
            <a:pPr marL="36900" indent="0">
              <a:buNone/>
            </a:pPr>
            <a:r>
              <a:rPr lang="en-US" dirty="0"/>
              <a:t>	Some industry players have started to implement Virtio interface in NIC (Hardware-	assisted Virtio) so improving its performance</a:t>
            </a:r>
          </a:p>
          <a:p>
            <a:r>
              <a:rPr lang="en-US" dirty="0"/>
              <a:t>3 specific versions: 0.95 (legacy), 1.0 (modern, PCIe), 1.1</a:t>
            </a:r>
          </a:p>
        </p:txBody>
      </p:sp>
    </p:spTree>
    <p:extLst>
      <p:ext uri="{BB962C8B-B14F-4D97-AF65-F5344CB8AC3E}">
        <p14:creationId xmlns:p14="http://schemas.microsoft.com/office/powerpoint/2010/main" val="26275312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E99B-5050-476F-A4B4-A18532E3F686}"/>
              </a:ext>
            </a:extLst>
          </p:cNvPr>
          <p:cNvSpPr>
            <a:spLocks noGrp="1"/>
          </p:cNvSpPr>
          <p:nvPr>
            <p:ph type="title"/>
          </p:nvPr>
        </p:nvSpPr>
        <p:spPr/>
        <p:txBody>
          <a:bodyPr/>
          <a:lstStyle/>
          <a:p>
            <a:r>
              <a:rPr lang="en-US" dirty="0"/>
              <a:t>Device Initialization using driver</a:t>
            </a:r>
          </a:p>
        </p:txBody>
      </p:sp>
      <p:sp>
        <p:nvSpPr>
          <p:cNvPr id="3" name="Content Placeholder 2">
            <a:extLst>
              <a:ext uri="{FF2B5EF4-FFF2-40B4-BE49-F238E27FC236}">
                <a16:creationId xmlns:a16="http://schemas.microsoft.com/office/drawing/2014/main" id="{A08A0F15-875F-4539-8535-98767EA869CA}"/>
              </a:ext>
            </a:extLst>
          </p:cNvPr>
          <p:cNvSpPr>
            <a:spLocks noGrp="1"/>
          </p:cNvSpPr>
          <p:nvPr>
            <p:ph idx="1"/>
          </p:nvPr>
        </p:nvSpPr>
        <p:spPr/>
        <p:txBody>
          <a:bodyPr/>
          <a:lstStyle/>
          <a:p>
            <a:r>
              <a:rPr lang="en-US" dirty="0"/>
              <a:t>Device Status flag</a:t>
            </a:r>
          </a:p>
          <a:p>
            <a:r>
              <a:rPr lang="en-US" dirty="0"/>
              <a:t>Feature bits</a:t>
            </a:r>
          </a:p>
          <a:p>
            <a:r>
              <a:rPr lang="en-US" dirty="0"/>
              <a:t>Interrupt configuration</a:t>
            </a:r>
          </a:p>
          <a:p>
            <a:pPr lvl="1"/>
            <a:r>
              <a:rPr lang="en-US" dirty="0"/>
              <a:t>Interrupt modes: INT-X or MSI-X</a:t>
            </a:r>
          </a:p>
          <a:p>
            <a:pPr lvl="1"/>
            <a:r>
              <a:rPr lang="en-US" dirty="0"/>
              <a:t>Interrupt sources: Device interrupt source or Queue interrupt source</a:t>
            </a:r>
          </a:p>
          <a:p>
            <a:r>
              <a:rPr lang="en-US" dirty="0"/>
              <a:t>Device-specific configurations</a:t>
            </a:r>
          </a:p>
        </p:txBody>
      </p:sp>
    </p:spTree>
    <p:extLst>
      <p:ext uri="{BB962C8B-B14F-4D97-AF65-F5344CB8AC3E}">
        <p14:creationId xmlns:p14="http://schemas.microsoft.com/office/powerpoint/2010/main" val="41376538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9613-5F40-40A2-9FC2-CC62FC861B4C}"/>
              </a:ext>
            </a:extLst>
          </p:cNvPr>
          <p:cNvSpPr>
            <a:spLocks noGrp="1"/>
          </p:cNvSpPr>
          <p:nvPr>
            <p:ph type="title"/>
          </p:nvPr>
        </p:nvSpPr>
        <p:spPr/>
        <p:txBody>
          <a:bodyPr/>
          <a:lstStyle/>
          <a:p>
            <a:r>
              <a:rPr lang="en-US" dirty="0"/>
              <a:t>Virtqueue</a:t>
            </a:r>
          </a:p>
        </p:txBody>
      </p:sp>
      <p:sp>
        <p:nvSpPr>
          <p:cNvPr id="3" name="Content Placeholder 2">
            <a:extLst>
              <a:ext uri="{FF2B5EF4-FFF2-40B4-BE49-F238E27FC236}">
                <a16:creationId xmlns:a16="http://schemas.microsoft.com/office/drawing/2014/main" id="{B2B299C3-DE07-49E9-9354-E16E440B7E0E}"/>
              </a:ext>
            </a:extLst>
          </p:cNvPr>
          <p:cNvSpPr>
            <a:spLocks noGrp="1"/>
          </p:cNvSpPr>
          <p:nvPr>
            <p:ph idx="1"/>
          </p:nvPr>
        </p:nvSpPr>
        <p:spPr/>
        <p:txBody>
          <a:bodyPr/>
          <a:lstStyle/>
          <a:p>
            <a:r>
              <a:rPr lang="en-US" dirty="0"/>
              <a:t>Virtqueue: an interface on top of PCI that is used for communication between front-end and back-end</a:t>
            </a:r>
          </a:p>
          <a:p>
            <a:pPr lvl="1"/>
            <a:r>
              <a:rPr lang="en-US" dirty="0"/>
              <a:t>Split Virtqueue</a:t>
            </a:r>
          </a:p>
          <a:p>
            <a:pPr lvl="1"/>
            <a:r>
              <a:rPr lang="en-US" dirty="0"/>
              <a:t>Packed Virtqueue</a:t>
            </a:r>
          </a:p>
          <a:p>
            <a:pPr lvl="1"/>
            <a:endParaRPr lang="en-US" dirty="0"/>
          </a:p>
          <a:p>
            <a:endParaRPr lang="en-US" dirty="0"/>
          </a:p>
        </p:txBody>
      </p:sp>
      <p:pic>
        <p:nvPicPr>
          <p:cNvPr id="5" name="Picture 4">
            <a:extLst>
              <a:ext uri="{FF2B5EF4-FFF2-40B4-BE49-F238E27FC236}">
                <a16:creationId xmlns:a16="http://schemas.microsoft.com/office/drawing/2014/main" id="{C2167254-BE1B-41A2-BC9E-6F3E014A6E55}"/>
              </a:ext>
            </a:extLst>
          </p:cNvPr>
          <p:cNvPicPr>
            <a:picLocks noChangeAspect="1"/>
          </p:cNvPicPr>
          <p:nvPr/>
        </p:nvPicPr>
        <p:blipFill>
          <a:blip r:embed="rId2"/>
          <a:stretch>
            <a:fillRect/>
          </a:stretch>
        </p:blipFill>
        <p:spPr>
          <a:xfrm>
            <a:off x="1280996" y="3429000"/>
            <a:ext cx="3845898" cy="2679402"/>
          </a:xfrm>
          <a:prstGeom prst="rect">
            <a:avLst/>
          </a:prstGeom>
        </p:spPr>
      </p:pic>
      <p:pic>
        <p:nvPicPr>
          <p:cNvPr id="7" name="Picture 6">
            <a:extLst>
              <a:ext uri="{FF2B5EF4-FFF2-40B4-BE49-F238E27FC236}">
                <a16:creationId xmlns:a16="http://schemas.microsoft.com/office/drawing/2014/main" id="{C5DB0EF5-830E-4E28-B49A-267BDCF5629C}"/>
              </a:ext>
            </a:extLst>
          </p:cNvPr>
          <p:cNvPicPr>
            <a:picLocks noChangeAspect="1"/>
          </p:cNvPicPr>
          <p:nvPr/>
        </p:nvPicPr>
        <p:blipFill>
          <a:blip r:embed="rId3"/>
          <a:stretch>
            <a:fillRect/>
          </a:stretch>
        </p:blipFill>
        <p:spPr>
          <a:xfrm>
            <a:off x="6085496" y="3429000"/>
            <a:ext cx="4223458" cy="2699966"/>
          </a:xfrm>
          <a:prstGeom prst="rect">
            <a:avLst/>
          </a:prstGeom>
        </p:spPr>
      </p:pic>
    </p:spTree>
    <p:extLst>
      <p:ext uri="{BB962C8B-B14F-4D97-AF65-F5344CB8AC3E}">
        <p14:creationId xmlns:p14="http://schemas.microsoft.com/office/powerpoint/2010/main" val="77229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E3A7-D7BA-4AEE-91ED-02673CE0E30F}"/>
              </a:ext>
            </a:extLst>
          </p:cNvPr>
          <p:cNvSpPr>
            <a:spLocks noGrp="1"/>
          </p:cNvSpPr>
          <p:nvPr>
            <p:ph type="title"/>
          </p:nvPr>
        </p:nvSpPr>
        <p:spPr/>
        <p:txBody>
          <a:bodyPr/>
          <a:lstStyle/>
          <a:p>
            <a:r>
              <a:rPr lang="en-US" dirty="0"/>
              <a:t>Virtio-net driver</a:t>
            </a:r>
          </a:p>
        </p:txBody>
      </p:sp>
      <p:sp>
        <p:nvSpPr>
          <p:cNvPr id="3" name="Content Placeholder 2">
            <a:extLst>
              <a:ext uri="{FF2B5EF4-FFF2-40B4-BE49-F238E27FC236}">
                <a16:creationId xmlns:a16="http://schemas.microsoft.com/office/drawing/2014/main" id="{7553E7AB-C865-43E3-ADB5-FAA07D413A25}"/>
              </a:ext>
            </a:extLst>
          </p:cNvPr>
          <p:cNvSpPr>
            <a:spLocks noGrp="1"/>
          </p:cNvSpPr>
          <p:nvPr>
            <p:ph idx="1"/>
          </p:nvPr>
        </p:nvSpPr>
        <p:spPr/>
        <p:txBody>
          <a:bodyPr/>
          <a:lstStyle/>
          <a:p>
            <a:r>
              <a:rPr lang="en-US" dirty="0"/>
              <a:t>Consists of layered implementation:</a:t>
            </a:r>
          </a:p>
          <a:p>
            <a:pPr lvl="1"/>
            <a:r>
              <a:rPr lang="en-US" dirty="0"/>
              <a:t>PCI-e device layer</a:t>
            </a:r>
          </a:p>
          <a:p>
            <a:pPr lvl="1"/>
            <a:r>
              <a:rPr lang="en-US" dirty="0"/>
              <a:t>Virtqueue layer</a:t>
            </a:r>
          </a:p>
          <a:p>
            <a:pPr lvl="1"/>
            <a:r>
              <a:rPr lang="en-US" dirty="0"/>
              <a:t>Network device layer</a:t>
            </a:r>
          </a:p>
        </p:txBody>
      </p:sp>
    </p:spTree>
    <p:extLst>
      <p:ext uri="{BB962C8B-B14F-4D97-AF65-F5344CB8AC3E}">
        <p14:creationId xmlns:p14="http://schemas.microsoft.com/office/powerpoint/2010/main" val="3461051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2BBD-E591-4DFE-B9A2-76DCCA06D718}"/>
              </a:ext>
            </a:extLst>
          </p:cNvPr>
          <p:cNvSpPr>
            <a:spLocks noGrp="1"/>
          </p:cNvSpPr>
          <p:nvPr>
            <p:ph type="title"/>
          </p:nvPr>
        </p:nvSpPr>
        <p:spPr/>
        <p:txBody>
          <a:bodyPr/>
          <a:lstStyle/>
          <a:p>
            <a:r>
              <a:rPr lang="en-US" dirty="0"/>
              <a:t>Virtio-net-</a:t>
            </a:r>
            <a:r>
              <a:rPr lang="en-US" dirty="0" err="1"/>
              <a:t>pmd</a:t>
            </a:r>
            <a:r>
              <a:rPr lang="en-US" dirty="0"/>
              <a:t> driver</a:t>
            </a:r>
          </a:p>
        </p:txBody>
      </p:sp>
      <p:sp>
        <p:nvSpPr>
          <p:cNvPr id="3" name="Content Placeholder 2">
            <a:extLst>
              <a:ext uri="{FF2B5EF4-FFF2-40B4-BE49-F238E27FC236}">
                <a16:creationId xmlns:a16="http://schemas.microsoft.com/office/drawing/2014/main" id="{13D979F9-306A-445C-AAF9-182221505616}"/>
              </a:ext>
            </a:extLst>
          </p:cNvPr>
          <p:cNvSpPr>
            <a:spLocks noGrp="1"/>
          </p:cNvSpPr>
          <p:nvPr>
            <p:ph idx="1"/>
          </p:nvPr>
        </p:nvSpPr>
        <p:spPr/>
        <p:txBody>
          <a:bodyPr/>
          <a:lstStyle/>
          <a:p>
            <a:r>
              <a:rPr lang="en-US" dirty="0"/>
              <a:t>Same structure as Virtio-net (three layers)</a:t>
            </a:r>
          </a:p>
          <a:p>
            <a:r>
              <a:rPr lang="en-US" dirty="0"/>
              <a:t>Virtual-queue implementation:</a:t>
            </a:r>
          </a:p>
          <a:p>
            <a:pPr lvl="1"/>
            <a:r>
              <a:rPr lang="en-US" sz="1600" b="1" i="1" dirty="0" err="1">
                <a:solidFill>
                  <a:srgbClr val="00B0F0"/>
                </a:solidFill>
                <a:latin typeface="Consolas" panose="020B0609020204030204" pitchFamily="49" charset="0"/>
              </a:rPr>
              <a:t>virtio_ethdev.c</a:t>
            </a:r>
            <a:r>
              <a:rPr lang="en-US" dirty="0"/>
              <a:t>: setup devices</a:t>
            </a:r>
          </a:p>
          <a:p>
            <a:pPr lvl="1"/>
            <a:r>
              <a:rPr lang="en-US" sz="1600" b="1" i="1" dirty="0" err="1">
                <a:solidFill>
                  <a:srgbClr val="00B0F0"/>
                </a:solidFill>
                <a:latin typeface="Consolas" panose="020B0609020204030204" pitchFamily="49" charset="0"/>
              </a:rPr>
              <a:t>virtio_rxtx.c</a:t>
            </a:r>
            <a:r>
              <a:rPr lang="en-US" dirty="0"/>
              <a:t>: receiving/sending packets</a:t>
            </a:r>
          </a:p>
          <a:p>
            <a:r>
              <a:rPr lang="en-US" dirty="0"/>
              <a:t>Supports:</a:t>
            </a:r>
          </a:p>
          <a:p>
            <a:pPr lvl="1"/>
            <a:r>
              <a:rPr lang="en-US" dirty="0"/>
              <a:t>Indirect feature for packet sending: only one descriptor for sending and receiving packet</a:t>
            </a:r>
          </a:p>
          <a:p>
            <a:pPr lvl="1"/>
            <a:r>
              <a:rPr lang="en-US" dirty="0"/>
              <a:t>In-order feature for rings</a:t>
            </a:r>
          </a:p>
          <a:p>
            <a:pPr lvl="1"/>
            <a:r>
              <a:rPr lang="en-US" dirty="0"/>
              <a:t>Multi-queue support</a:t>
            </a:r>
          </a:p>
        </p:txBody>
      </p:sp>
    </p:spTree>
    <p:extLst>
      <p:ext uri="{BB962C8B-B14F-4D97-AF65-F5344CB8AC3E}">
        <p14:creationId xmlns:p14="http://schemas.microsoft.com/office/powerpoint/2010/main" val="13042944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B69D-62B9-487C-A25E-3646579D47DA}"/>
              </a:ext>
            </a:extLst>
          </p:cNvPr>
          <p:cNvSpPr>
            <a:spLocks noGrp="1"/>
          </p:cNvSpPr>
          <p:nvPr>
            <p:ph type="title"/>
          </p:nvPr>
        </p:nvSpPr>
        <p:spPr/>
        <p:txBody>
          <a:bodyPr/>
          <a:lstStyle/>
          <a:p>
            <a:r>
              <a:rPr lang="en-US" dirty="0"/>
              <a:t>Before Vhost</a:t>
            </a:r>
          </a:p>
        </p:txBody>
      </p:sp>
      <p:pic>
        <p:nvPicPr>
          <p:cNvPr id="5" name="Content Placeholder 4">
            <a:extLst>
              <a:ext uri="{FF2B5EF4-FFF2-40B4-BE49-F238E27FC236}">
                <a16:creationId xmlns:a16="http://schemas.microsoft.com/office/drawing/2014/main" id="{E6A6E909-5058-4BBF-8E28-3D62E37ED29E}"/>
              </a:ext>
            </a:extLst>
          </p:cNvPr>
          <p:cNvPicPr>
            <a:picLocks noGrp="1" noChangeAspect="1"/>
          </p:cNvPicPr>
          <p:nvPr>
            <p:ph sz="half" idx="1"/>
          </p:nvPr>
        </p:nvPicPr>
        <p:blipFill>
          <a:blip r:embed="rId2"/>
          <a:stretch>
            <a:fillRect/>
          </a:stretch>
        </p:blipFill>
        <p:spPr>
          <a:xfrm>
            <a:off x="924443" y="1732449"/>
            <a:ext cx="4836538" cy="4059237"/>
          </a:xfrm>
        </p:spPr>
      </p:pic>
      <p:sp>
        <p:nvSpPr>
          <p:cNvPr id="3" name="Content Placeholder 2">
            <a:extLst>
              <a:ext uri="{FF2B5EF4-FFF2-40B4-BE49-F238E27FC236}">
                <a16:creationId xmlns:a16="http://schemas.microsoft.com/office/drawing/2014/main" id="{37B3B740-E6A1-4D4C-A43D-11DF00DA7225}"/>
              </a:ext>
            </a:extLst>
          </p:cNvPr>
          <p:cNvSpPr>
            <a:spLocks noGrp="1"/>
          </p:cNvSpPr>
          <p:nvPr>
            <p:ph sz="half" idx="2"/>
          </p:nvPr>
        </p:nvSpPr>
        <p:spPr/>
        <p:txBody>
          <a:bodyPr/>
          <a:lstStyle/>
          <a:p>
            <a:r>
              <a:rPr lang="en-US" dirty="0"/>
              <a:t>QEMU overhead!</a:t>
            </a:r>
          </a:p>
          <a:p>
            <a:r>
              <a:rPr lang="en-US" dirty="0"/>
              <a:t>In this example, the user wants to send.</a:t>
            </a:r>
          </a:p>
          <a:p>
            <a:r>
              <a:rPr lang="en-US" dirty="0"/>
              <a:t>There is overhead of QEMU for both message-path (line 2) and data-path (line 1) </a:t>
            </a:r>
          </a:p>
        </p:txBody>
      </p:sp>
    </p:spTree>
    <p:extLst>
      <p:ext uri="{BB962C8B-B14F-4D97-AF65-F5344CB8AC3E}">
        <p14:creationId xmlns:p14="http://schemas.microsoft.com/office/powerpoint/2010/main" val="42067222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69A8-C969-4D22-99CE-9F3F030F7349}"/>
              </a:ext>
            </a:extLst>
          </p:cNvPr>
          <p:cNvSpPr>
            <a:spLocks noGrp="1"/>
          </p:cNvSpPr>
          <p:nvPr>
            <p:ph type="title"/>
          </p:nvPr>
        </p:nvSpPr>
        <p:spPr/>
        <p:txBody>
          <a:bodyPr/>
          <a:lstStyle/>
          <a:p>
            <a:r>
              <a:rPr lang="en-US" dirty="0"/>
              <a:t>vhost-net (kernel module driver)</a:t>
            </a:r>
          </a:p>
        </p:txBody>
      </p:sp>
      <p:pic>
        <p:nvPicPr>
          <p:cNvPr id="5" name="Content Placeholder 4">
            <a:extLst>
              <a:ext uri="{FF2B5EF4-FFF2-40B4-BE49-F238E27FC236}">
                <a16:creationId xmlns:a16="http://schemas.microsoft.com/office/drawing/2014/main" id="{5E0454A1-8E5E-4480-B117-F2248B9DD758}"/>
              </a:ext>
            </a:extLst>
          </p:cNvPr>
          <p:cNvPicPr>
            <a:picLocks noGrp="1" noChangeAspect="1"/>
          </p:cNvPicPr>
          <p:nvPr>
            <p:ph sz="half" idx="1"/>
          </p:nvPr>
        </p:nvPicPr>
        <p:blipFill>
          <a:blip r:embed="rId2"/>
          <a:stretch>
            <a:fillRect/>
          </a:stretch>
        </p:blipFill>
        <p:spPr>
          <a:xfrm>
            <a:off x="978553" y="1731963"/>
            <a:ext cx="4205635" cy="4059237"/>
          </a:xfrm>
        </p:spPr>
      </p:pic>
      <p:sp>
        <p:nvSpPr>
          <p:cNvPr id="3" name="Content Placeholder 2">
            <a:extLst>
              <a:ext uri="{FF2B5EF4-FFF2-40B4-BE49-F238E27FC236}">
                <a16:creationId xmlns:a16="http://schemas.microsoft.com/office/drawing/2014/main" id="{C8584479-F53D-4CBA-ACDE-24BE57CEF1C7}"/>
              </a:ext>
            </a:extLst>
          </p:cNvPr>
          <p:cNvSpPr>
            <a:spLocks noGrp="1"/>
          </p:cNvSpPr>
          <p:nvPr>
            <p:ph sz="half" idx="2"/>
          </p:nvPr>
        </p:nvSpPr>
        <p:spPr>
          <a:xfrm>
            <a:off x="5330456" y="1732449"/>
            <a:ext cx="5937101" cy="4058751"/>
          </a:xfrm>
        </p:spPr>
        <p:txBody>
          <a:bodyPr>
            <a:normAutofit/>
          </a:bodyPr>
          <a:lstStyle/>
          <a:p>
            <a:r>
              <a:rPr lang="en-US" dirty="0"/>
              <a:t>Reception:</a:t>
            </a:r>
          </a:p>
          <a:p>
            <a:pPr lvl="1"/>
            <a:r>
              <a:rPr lang="en-US" dirty="0"/>
              <a:t>Datapath: The packet received from the TAP device is copied to the area which is owned by the virtual queue through the vhost-net module</a:t>
            </a:r>
          </a:p>
          <a:p>
            <a:pPr lvl="1"/>
            <a:r>
              <a:rPr lang="en-US" dirty="0" err="1"/>
              <a:t>Messagepath</a:t>
            </a:r>
            <a:r>
              <a:rPr lang="en-US" dirty="0"/>
              <a:t>: When the packet from the TAP device arrives at vhost-net, an interrupt is sent to the guest through the KVM module and the guest is notified</a:t>
            </a:r>
          </a:p>
          <a:p>
            <a:pPr lvl="1"/>
            <a:endParaRPr lang="en-US" dirty="0"/>
          </a:p>
        </p:txBody>
      </p:sp>
    </p:spTree>
    <p:extLst>
      <p:ext uri="{BB962C8B-B14F-4D97-AF65-F5344CB8AC3E}">
        <p14:creationId xmlns:p14="http://schemas.microsoft.com/office/powerpoint/2010/main" val="28938089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3CC271-D094-4EEC-9D64-029CEFB09047}"/>
              </a:ext>
            </a:extLst>
          </p:cNvPr>
          <p:cNvSpPr>
            <a:spLocks noGrp="1"/>
          </p:cNvSpPr>
          <p:nvPr>
            <p:ph type="title"/>
          </p:nvPr>
        </p:nvSpPr>
        <p:spPr/>
        <p:txBody>
          <a:bodyPr/>
          <a:lstStyle/>
          <a:p>
            <a:r>
              <a:rPr lang="en-US" dirty="0"/>
              <a:t>vhost-net</a:t>
            </a:r>
          </a:p>
        </p:txBody>
      </p:sp>
      <p:sp>
        <p:nvSpPr>
          <p:cNvPr id="6" name="Content Placeholder 5">
            <a:extLst>
              <a:ext uri="{FF2B5EF4-FFF2-40B4-BE49-F238E27FC236}">
                <a16:creationId xmlns:a16="http://schemas.microsoft.com/office/drawing/2014/main" id="{4A63EE64-BCBA-4B82-BC07-DE2CC49D25B7}"/>
              </a:ext>
            </a:extLst>
          </p:cNvPr>
          <p:cNvSpPr>
            <a:spLocks noGrp="1"/>
          </p:cNvSpPr>
          <p:nvPr>
            <p:ph idx="1"/>
          </p:nvPr>
        </p:nvSpPr>
        <p:spPr/>
        <p:txBody>
          <a:bodyPr>
            <a:normAutofit fontScale="92500" lnSpcReduction="10000"/>
          </a:bodyPr>
          <a:lstStyle/>
          <a:p>
            <a:r>
              <a:rPr lang="en-US" dirty="0"/>
              <a:t>QEMU shares the guest memory layout. vhost-net is allowed to access the address translation information from GPA to HPA</a:t>
            </a:r>
          </a:p>
          <a:p>
            <a:r>
              <a:rPr lang="en-US" dirty="0"/>
              <a:t>QEMU shares the address of the virtual queues. vhost-net can access them for packet sending and receiving. Because the virtual queue address is the address in the virtual space of the QEMU process, it should be translated into the virtual address in the process where vhost-net resides</a:t>
            </a:r>
          </a:p>
          <a:p>
            <a:r>
              <a:rPr lang="en-US" dirty="0"/>
              <a:t>QEMU shares the event file descriptor (</a:t>
            </a:r>
            <a:r>
              <a:rPr lang="en-US" dirty="0" err="1"/>
              <a:t>eventfd</a:t>
            </a:r>
            <a:r>
              <a:rPr lang="en-US" dirty="0"/>
              <a:t>), which is configured in KVM for sending interrupts to the vhost-net device in the guest. In this way, vhost-net can notify the guest to receive the arrived packet in the receive queue</a:t>
            </a:r>
          </a:p>
          <a:p>
            <a:r>
              <a:rPr lang="en-US" dirty="0"/>
              <a:t>QEMU shares the </a:t>
            </a:r>
            <a:r>
              <a:rPr lang="en-US" dirty="0" err="1"/>
              <a:t>eventfd</a:t>
            </a:r>
            <a:r>
              <a:rPr lang="en-US" dirty="0"/>
              <a:t> which is configured in KVM, and the guest can write to </a:t>
            </a:r>
            <a:r>
              <a:rPr lang="en-US" dirty="0" err="1"/>
              <a:t>vhostnet</a:t>
            </a:r>
            <a:r>
              <a:rPr lang="en-US" dirty="0"/>
              <a:t> PCI configuration space. The event will be triggered when there is a guest to write to PCI configuration space on the vhost-net port. This method can notify vhost-net in the host that there is a packet to be sent.</a:t>
            </a:r>
          </a:p>
        </p:txBody>
      </p:sp>
    </p:spTree>
    <p:extLst>
      <p:ext uri="{BB962C8B-B14F-4D97-AF65-F5344CB8AC3E}">
        <p14:creationId xmlns:p14="http://schemas.microsoft.com/office/powerpoint/2010/main" val="10904515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D1A10-41DE-4E5C-AE86-3AE71BA95EF0}"/>
              </a:ext>
            </a:extLst>
          </p:cNvPr>
          <p:cNvSpPr>
            <a:spLocks noGrp="1"/>
          </p:cNvSpPr>
          <p:nvPr>
            <p:ph type="title"/>
          </p:nvPr>
        </p:nvSpPr>
        <p:spPr/>
        <p:txBody>
          <a:bodyPr/>
          <a:lstStyle/>
          <a:p>
            <a:r>
              <a:rPr lang="en-US" dirty="0"/>
              <a:t>vhost-user</a:t>
            </a:r>
          </a:p>
        </p:txBody>
      </p:sp>
      <p:sp>
        <p:nvSpPr>
          <p:cNvPr id="3" name="Content Placeholder 2">
            <a:extLst>
              <a:ext uri="{FF2B5EF4-FFF2-40B4-BE49-F238E27FC236}">
                <a16:creationId xmlns:a16="http://schemas.microsoft.com/office/drawing/2014/main" id="{0A2E77C0-D1CD-4663-A4BD-267B3602B3BB}"/>
              </a:ext>
            </a:extLst>
          </p:cNvPr>
          <p:cNvSpPr>
            <a:spLocks noGrp="1"/>
          </p:cNvSpPr>
          <p:nvPr>
            <p:ph idx="1"/>
          </p:nvPr>
        </p:nvSpPr>
        <p:spPr/>
        <p:txBody>
          <a:bodyPr>
            <a:normAutofit fontScale="92500" lnSpcReduction="10000"/>
          </a:bodyPr>
          <a:lstStyle/>
          <a:p>
            <a:r>
              <a:rPr lang="en-US" dirty="0"/>
              <a:t>It is in userspace and supported by DPDK</a:t>
            </a:r>
          </a:p>
          <a:p>
            <a:r>
              <a:rPr lang="en-US" dirty="0"/>
              <a:t>Like </a:t>
            </a:r>
            <a:r>
              <a:rPr lang="en-US" dirty="0" err="1"/>
              <a:t>VHost</a:t>
            </a:r>
            <a:r>
              <a:rPr lang="en-US" dirty="0"/>
              <a:t>-net, it implements virtual queues, message notifications,…</a:t>
            </a:r>
          </a:p>
          <a:p>
            <a:r>
              <a:rPr lang="en-US" dirty="0"/>
              <a:t>It is also able to run in PMD mode by cores</a:t>
            </a:r>
          </a:p>
          <a:p>
            <a:r>
              <a:rPr lang="en-US" dirty="0"/>
              <a:t>For DPDK support, the guest can run virtio-net driver (in kernel) or virtio-</a:t>
            </a:r>
            <a:r>
              <a:rPr lang="en-US" dirty="0" err="1"/>
              <a:t>pmd</a:t>
            </a:r>
            <a:r>
              <a:rPr lang="en-US" dirty="0"/>
              <a:t> (in userspace)</a:t>
            </a:r>
          </a:p>
          <a:p>
            <a:r>
              <a:rPr lang="en-US" dirty="0"/>
              <a:t>Specific Capabilities:</a:t>
            </a:r>
          </a:p>
          <a:p>
            <a:pPr lvl="1"/>
            <a:r>
              <a:rPr lang="en-US" dirty="0"/>
              <a:t>Virtio-net network devices management</a:t>
            </a:r>
          </a:p>
          <a:p>
            <a:pPr lvl="1"/>
            <a:r>
              <a:rPr lang="en-US" dirty="0"/>
              <a:t>Mapping/</a:t>
            </a:r>
            <a:r>
              <a:rPr lang="en-US" dirty="0" err="1"/>
              <a:t>unmapping</a:t>
            </a:r>
            <a:r>
              <a:rPr lang="en-US" dirty="0"/>
              <a:t> of descriptors, rings, … in virtual queue</a:t>
            </a:r>
          </a:p>
          <a:p>
            <a:pPr lvl="1"/>
            <a:r>
              <a:rPr lang="en-US" dirty="0"/>
              <a:t>Mapping/</a:t>
            </a:r>
            <a:r>
              <a:rPr lang="en-US" dirty="0" err="1"/>
              <a:t>unmapping</a:t>
            </a:r>
            <a:r>
              <a:rPr lang="en-US" dirty="0"/>
              <a:t> of actual packet buffer into virtual address space of vhost process</a:t>
            </a:r>
          </a:p>
          <a:p>
            <a:r>
              <a:rPr lang="en-US" dirty="0"/>
              <a:t>Vhost datapath acceleration (</a:t>
            </a:r>
            <a:r>
              <a:rPr lang="en-US" dirty="0" err="1"/>
              <a:t>vDPA</a:t>
            </a:r>
            <a:r>
              <a:rPr lang="en-US" dirty="0"/>
              <a:t>) is the latest design in implementing the vhost datapath on accelerators such as FPGA-based Smart NIC. This approach continues supporting the virtio interface, which is a proven standard interface</a:t>
            </a:r>
          </a:p>
        </p:txBody>
      </p:sp>
    </p:spTree>
    <p:extLst>
      <p:ext uri="{BB962C8B-B14F-4D97-AF65-F5344CB8AC3E}">
        <p14:creationId xmlns:p14="http://schemas.microsoft.com/office/powerpoint/2010/main" val="1862868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8825</TotalTime>
  <Words>7588</Words>
  <Application>Microsoft Office PowerPoint</Application>
  <PresentationFormat>Widescreen</PresentationFormat>
  <Paragraphs>721</Paragraphs>
  <Slides>120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120</vt:i4>
      </vt:variant>
    </vt:vector>
  </HeadingPairs>
  <TitlesOfParts>
    <vt:vector size="125" baseType="lpstr">
      <vt:lpstr>Calibri</vt:lpstr>
      <vt:lpstr>Calisto MT</vt:lpstr>
      <vt:lpstr>Consolas</vt:lpstr>
      <vt:lpstr>Wingdings 2</vt:lpstr>
      <vt:lpstr>Slate</vt:lpstr>
      <vt:lpstr>in the name of GOD  Data Plane Development Kit Software Optimization Guide</vt:lpstr>
      <vt:lpstr>Preface</vt:lpstr>
      <vt:lpstr>History</vt:lpstr>
      <vt:lpstr>Arrival of multi-cores</vt:lpstr>
      <vt:lpstr>Cloud Era</vt:lpstr>
      <vt:lpstr>Intel VT-d</vt:lpstr>
      <vt:lpstr>What we coverage?</vt:lpstr>
      <vt:lpstr>DPDK Foundation</vt:lpstr>
      <vt:lpstr>What is packet processing?</vt:lpstr>
      <vt:lpstr>Dual-socket server platform</vt:lpstr>
      <vt:lpstr>Before DPDK</vt:lpstr>
      <vt:lpstr>Before DPDK</vt:lpstr>
      <vt:lpstr>Linux TCP-IP Stack</vt:lpstr>
      <vt:lpstr>Before DPDK</vt:lpstr>
      <vt:lpstr>NetMAP.vs.DPDK</vt:lpstr>
      <vt:lpstr>Frameworks Summary</vt:lpstr>
      <vt:lpstr>DPDK ideas in brief</vt:lpstr>
      <vt:lpstr>DPDK ideas in brief</vt:lpstr>
      <vt:lpstr>DPDK framework</vt:lpstr>
      <vt:lpstr>Example Codes</vt:lpstr>
      <vt:lpstr>HelloWorld: Multithread Packet Processing Environment Setup</vt:lpstr>
      <vt:lpstr>HelloWorld: Multithread Packet Processing Environment Setup</vt:lpstr>
      <vt:lpstr>Skeleton: Simple One Thread Packet Receiver/Transmitter</vt:lpstr>
      <vt:lpstr>Skeleton: mbuf pool</vt:lpstr>
      <vt:lpstr>Skeleton</vt:lpstr>
      <vt:lpstr>Skeleton: Ethernet Device API</vt:lpstr>
      <vt:lpstr>Skeleton</vt:lpstr>
      <vt:lpstr>Skeleton: Ethernet Device API</vt:lpstr>
      <vt:lpstr>L3FWD: Measure DPDK preformance</vt:lpstr>
      <vt:lpstr>Data Access Latency</vt:lpstr>
      <vt:lpstr>Cache Optimization Solutions ( HW and SW)</vt:lpstr>
      <vt:lpstr>False Sharing</vt:lpstr>
      <vt:lpstr>Noisy Tenant</vt:lpstr>
      <vt:lpstr>Huge Page</vt:lpstr>
      <vt:lpstr>Other Options for reducing Access latency</vt:lpstr>
      <vt:lpstr>Core-based Parallelism</vt:lpstr>
      <vt:lpstr>Multi Core Terminology</vt:lpstr>
      <vt:lpstr>Core Pinning</vt:lpstr>
      <vt:lpstr>EAL pthreads to lcores assignment</vt:lpstr>
      <vt:lpstr>Lcore assignment in DPDK</vt:lpstr>
      <vt:lpstr>Optimization Solutions for Software Programmers</vt:lpstr>
      <vt:lpstr>Synchronization</vt:lpstr>
      <vt:lpstr>RW (Reader  Writer) Lock (another solution)</vt:lpstr>
      <vt:lpstr>RWlock implementation</vt:lpstr>
      <vt:lpstr>SpinLock (another solution)</vt:lpstr>
      <vt:lpstr>Lock Free </vt:lpstr>
      <vt:lpstr>Packet Forwarding</vt:lpstr>
      <vt:lpstr>Pipeline</vt:lpstr>
      <vt:lpstr>RTC</vt:lpstr>
      <vt:lpstr>Hybrid Model</vt:lpstr>
      <vt:lpstr>DPDK specifics</vt:lpstr>
      <vt:lpstr>DPDK pipeline block (module)</vt:lpstr>
      <vt:lpstr>Multicore pipeline application (e.g. hybrid)</vt:lpstr>
      <vt:lpstr>Librte_port</vt:lpstr>
      <vt:lpstr>Librte_table</vt:lpstr>
      <vt:lpstr>Librte_pipeline</vt:lpstr>
      <vt:lpstr>Event Scheduling</vt:lpstr>
      <vt:lpstr>PCIe based NIC</vt:lpstr>
      <vt:lpstr>NIC descriptor</vt:lpstr>
      <vt:lpstr>Intel® 82599’s descriptor</vt:lpstr>
      <vt:lpstr>NIC Driver</vt:lpstr>
      <vt:lpstr>Packet RX</vt:lpstr>
      <vt:lpstr>Packet TX</vt:lpstr>
      <vt:lpstr>RX/TX Optimization</vt:lpstr>
      <vt:lpstr>Memory</vt:lpstr>
      <vt:lpstr>PMD</vt:lpstr>
      <vt:lpstr>Packet RX/TX performance optimization</vt:lpstr>
      <vt:lpstr>Platform Configuration</vt:lpstr>
      <vt:lpstr>NIC offload : NIC-Based Parallelism</vt:lpstr>
      <vt:lpstr>RTE_FLOW</vt:lpstr>
      <vt:lpstr>More NIC offload</vt:lpstr>
      <vt:lpstr>NIC common offload features</vt:lpstr>
      <vt:lpstr>Packet Security</vt:lpstr>
      <vt:lpstr>History</vt:lpstr>
      <vt:lpstr>Cryptodev</vt:lpstr>
      <vt:lpstr>Cryptodev PMD</vt:lpstr>
      <vt:lpstr>Example</vt:lpstr>
      <vt:lpstr>Example – part 2</vt:lpstr>
      <vt:lpstr>Datapath workflow of cryptodev</vt:lpstr>
      <vt:lpstr>DPDK security library</vt:lpstr>
      <vt:lpstr>IPSec library</vt:lpstr>
      <vt:lpstr>Network Compression</vt:lpstr>
      <vt:lpstr>I/O Virtualization</vt:lpstr>
      <vt:lpstr>Cloud Era</vt:lpstr>
      <vt:lpstr>X86 Virtualization</vt:lpstr>
      <vt:lpstr>VT-X</vt:lpstr>
      <vt:lpstr>I/O passthrough</vt:lpstr>
      <vt:lpstr>Intel VT-d</vt:lpstr>
      <vt:lpstr>SR-IOV</vt:lpstr>
      <vt:lpstr>SR-IOV</vt:lpstr>
      <vt:lpstr>virtio (virtio-net)</vt:lpstr>
      <vt:lpstr>Device Initialization using driver</vt:lpstr>
      <vt:lpstr>Virtqueue</vt:lpstr>
      <vt:lpstr>Virtio-net driver</vt:lpstr>
      <vt:lpstr>Virtio-net-pmd driver</vt:lpstr>
      <vt:lpstr>Before Vhost</vt:lpstr>
      <vt:lpstr>vhost-net (kernel module driver)</vt:lpstr>
      <vt:lpstr>vhost-net</vt:lpstr>
      <vt:lpstr>vhost-user</vt:lpstr>
      <vt:lpstr>Vhost-user  </vt:lpstr>
      <vt:lpstr>Virtio-net device lifecycle</vt:lpstr>
      <vt:lpstr>vhost-pmd</vt:lpstr>
      <vt:lpstr>DPDK Application</vt:lpstr>
      <vt:lpstr>1- Network Functions</vt:lpstr>
      <vt:lpstr>NFV</vt:lpstr>
      <vt:lpstr>VNF</vt:lpstr>
      <vt:lpstr>Opensource NFV</vt:lpstr>
      <vt:lpstr>2- Virtual Switch</vt:lpstr>
      <vt:lpstr>Open vSwitch - OVS</vt:lpstr>
      <vt:lpstr>OVS datapath - Kernel (Native) Datapath</vt:lpstr>
      <vt:lpstr>UserSpace Datapath and DPDK/PMD acceleration</vt:lpstr>
      <vt:lpstr>3- Storage Acceleration</vt:lpstr>
      <vt:lpstr>SPDK</vt:lpstr>
      <vt:lpstr>SPDK Event Framework</vt:lpstr>
      <vt:lpstr>Storage PMD</vt:lpstr>
      <vt:lpstr>Storage Services</vt:lpstr>
      <vt:lpstr>Storage Protocols</vt:lpstr>
      <vt:lpstr>SPDK Virtualization</vt:lpstr>
      <vt:lpstr>Data Security</vt:lpstr>
      <vt:lpstr>DPDK in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Plane Development Kit</dc:title>
  <dc:creator>RH JAR</dc:creator>
  <cp:lastModifiedBy>RH JAR</cp:lastModifiedBy>
  <cp:revision>209</cp:revision>
  <dcterms:created xsi:type="dcterms:W3CDTF">2022-08-21T07:59:42Z</dcterms:created>
  <dcterms:modified xsi:type="dcterms:W3CDTF">2024-02-01T08:07:47Z</dcterms:modified>
</cp:coreProperties>
</file>